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25" r:id="rId2"/>
    <p:sldMasterId id="2147483731" r:id="rId3"/>
  </p:sldMasterIdLst>
  <p:notesMasterIdLst>
    <p:notesMasterId r:id="rId19"/>
  </p:notesMasterIdLst>
  <p:handoutMasterIdLst>
    <p:handoutMasterId r:id="rId20"/>
  </p:handoutMasterIdLst>
  <p:sldIdLst>
    <p:sldId id="341" r:id="rId4"/>
    <p:sldId id="415" r:id="rId5"/>
    <p:sldId id="416" r:id="rId6"/>
    <p:sldId id="354" r:id="rId7"/>
    <p:sldId id="353" r:id="rId8"/>
    <p:sldId id="359" r:id="rId9"/>
    <p:sldId id="372" r:id="rId10"/>
    <p:sldId id="417" r:id="rId11"/>
    <p:sldId id="383" r:id="rId12"/>
    <p:sldId id="418" r:id="rId13"/>
    <p:sldId id="419" r:id="rId14"/>
    <p:sldId id="420" r:id="rId15"/>
    <p:sldId id="413" r:id="rId16"/>
    <p:sldId id="316" r:id="rId17"/>
    <p:sldId id="404" r:id="rId18"/>
  </p:sldIdLst>
  <p:sldSz cx="12192000" cy="6858000"/>
  <p:notesSz cx="6858000" cy="9144000"/>
  <p:embeddedFontLst>
    <p:embeddedFont>
      <p:font typeface="Arial Black" panose="020B0A04020102020204" pitchFamily="3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Muli ExtraBold" panose="020B0604020202020204" charset="-18"/>
      <p:bold r:id="rId32"/>
      <p:boldItalic r:id="rId33"/>
    </p:embeddedFont>
    <p:embeddedFont>
      <p:font typeface="Muli Light" panose="020B0604020202020204" charset="-18"/>
      <p:regular r:id="rId34"/>
      <p:italic r:id="rId35"/>
    </p:embeddedFont>
    <p:embeddedFont>
      <p:font typeface="Showcard Gothic" panose="04020904020102020604" pitchFamily="82" charset="0"/>
      <p:regular r:id="rId36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YITÓ" id="{478F6D2C-ED3F-4EC6-BAC9-D5F0D853D3B0}">
          <p14:sldIdLst>
            <p14:sldId id="341"/>
            <p14:sldId id="415"/>
            <p14:sldId id="416"/>
            <p14:sldId id="354"/>
            <p14:sldId id="353"/>
            <p14:sldId id="359"/>
            <p14:sldId id="372"/>
            <p14:sldId id="417"/>
            <p14:sldId id="383"/>
            <p14:sldId id="418"/>
            <p14:sldId id="419"/>
            <p14:sldId id="420"/>
            <p14:sldId id="413"/>
            <p14:sldId id="316"/>
            <p14:sldId id="404"/>
          </p14:sldIdLst>
        </p14:section>
        <p14:section name="TARTALOM" id="{1F0DCB7E-20A6-4377-9923-443B3D5EF155}">
          <p14:sldIdLst/>
        </p14:section>
        <p14:section name="ELVÁLASZTÓ" id="{EDB6634F-D85B-410F-9B9E-C7632C3B2525}">
          <p14:sldIdLst/>
        </p14:section>
        <p14:section name="ELVÁLASZTÓ KÉPPEL" id="{D4B8F867-C4DF-4E92-9B64-DB44410DD6BE}">
          <p14:sldIdLst/>
        </p14:section>
        <p14:section name="SZÖVEGES" id="{C48415D8-1EC8-4D99-AAF2-CE66CBB9F7C3}">
          <p14:sldIdLst/>
        </p14:section>
        <p14:section name="ZÁRÓ" id="{7EFEF7ED-6900-4E57-BBE4-BFBE7566702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795" userDrawn="1">
          <p15:clr>
            <a:srgbClr val="A4A3A4"/>
          </p15:clr>
        </p15:guide>
        <p15:guide id="2" orient="horz" pos="3430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szthelyi Doris" initials="KD" lastIdx="23" clrIdx="0">
    <p:extLst>
      <p:ext uri="{19B8F6BF-5375-455C-9EA6-DF929625EA0E}">
        <p15:presenceInfo xmlns:p15="http://schemas.microsoft.com/office/powerpoint/2012/main" userId="S::doris.keszthelyi@uni-corvinus.hu::e06b16ab-a6ad-4493-8ead-fa410f374d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65"/>
    <a:srgbClr val="FFFFFF"/>
    <a:srgbClr val="A9D5FC"/>
    <a:srgbClr val="ED4367"/>
    <a:srgbClr val="FBCB4F"/>
    <a:srgbClr val="495999"/>
    <a:srgbClr val="333A31"/>
    <a:srgbClr val="6C7C59"/>
    <a:srgbClr val="4D4D4D"/>
    <a:srgbClr val="CDDD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96404" autoAdjust="0"/>
  </p:normalViewPr>
  <p:slideViewPr>
    <p:cSldViewPr snapToGrid="0" showGuides="1">
      <p:cViewPr varScale="1">
        <p:scale>
          <a:sx n="93" d="100"/>
          <a:sy n="93" d="100"/>
        </p:scale>
        <p:origin x="96" y="372"/>
      </p:cViewPr>
      <p:guideLst>
        <p:guide orient="horz" pos="2795"/>
        <p:guide orient="horz" pos="343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84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8B5731-8C80-490C-9EC2-208DF29F38B9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313C3957-D12D-46FF-B037-01372798B145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r>
            <a:rPr lang="hu-HU" b="1" baseline="0" dirty="0"/>
            <a:t>EU-s felsőoktatási részképzés – min. 3 hónap időtartam (trimeszter esetén min. 2 hónap)</a:t>
          </a:r>
          <a:endParaRPr lang="en-US" dirty="0"/>
        </a:p>
      </dgm:t>
    </dgm:pt>
    <dgm:pt modelId="{1756042E-AFBF-45C5-827F-EE9B816E2459}" type="parTrans" cxnId="{DD3D297C-0E8E-4997-802F-129DDDE1DA7C}">
      <dgm:prSet/>
      <dgm:spPr/>
      <dgm:t>
        <a:bodyPr/>
        <a:lstStyle/>
        <a:p>
          <a:endParaRPr lang="en-US"/>
        </a:p>
      </dgm:t>
    </dgm:pt>
    <dgm:pt modelId="{5FBE357D-EF20-4EB5-905B-B60038F5490E}" type="sibTrans" cxnId="{DD3D297C-0E8E-4997-802F-129DDDE1DA7C}">
      <dgm:prSet/>
      <dgm:spPr/>
      <dgm:t>
        <a:bodyPr/>
        <a:lstStyle/>
        <a:p>
          <a:endParaRPr lang="en-US"/>
        </a:p>
      </dgm:t>
    </dgm:pt>
    <dgm:pt modelId="{30C28F5A-FC51-4B53-A96F-16661E4AC5C4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r>
            <a:rPr lang="hu-HU" b="1" baseline="0" dirty="0"/>
            <a:t>Max. 12 hónap támogatás képzési ciklusonként (BA / MA/ PhD) (szakmai gyakorlat és tanulmányok)</a:t>
          </a:r>
          <a:endParaRPr lang="en-US" dirty="0"/>
        </a:p>
      </dgm:t>
    </dgm:pt>
    <dgm:pt modelId="{8BAA8CBD-6451-422F-86B0-17FFEA667598}" type="parTrans" cxnId="{5A4FC979-247C-479D-B62C-C0CD23B076C1}">
      <dgm:prSet/>
      <dgm:spPr/>
      <dgm:t>
        <a:bodyPr/>
        <a:lstStyle/>
        <a:p>
          <a:endParaRPr lang="en-US"/>
        </a:p>
      </dgm:t>
    </dgm:pt>
    <dgm:pt modelId="{651E244E-25B9-4AF4-9159-E72EB5097A57}" type="sibTrans" cxnId="{5A4FC979-247C-479D-B62C-C0CD23B076C1}">
      <dgm:prSet/>
      <dgm:spPr/>
      <dgm:t>
        <a:bodyPr/>
        <a:lstStyle/>
        <a:p>
          <a:endParaRPr lang="en-US"/>
        </a:p>
      </dgm:t>
    </dgm:pt>
    <dgm:pt modelId="{CF493C70-79EB-4EED-8056-A5E3FF6D0055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r>
            <a:rPr lang="hu-HU" b="1" baseline="0" dirty="0"/>
            <a:t>Legalább 2 befejezett félév szükséges a mobilitás </a:t>
          </a:r>
          <a:r>
            <a:rPr lang="hu-HU" b="1" u="sng" baseline="0" dirty="0"/>
            <a:t>megkezdéséig</a:t>
          </a:r>
          <a:r>
            <a:rPr lang="hu-HU" b="1" baseline="0" dirty="0"/>
            <a:t> + 3.0-as átlag + B2-es nyelvtudás (tanulmányok nyelvén), min. 21 kredit abszolválásig (nem számítható be a szakszeminárium vagy a kötelező szakmai gyakorlat!)</a:t>
          </a:r>
          <a:endParaRPr lang="en-US" dirty="0"/>
        </a:p>
      </dgm:t>
    </dgm:pt>
    <dgm:pt modelId="{CC454ADE-ADB1-4848-A131-30BF719F81C1}" type="parTrans" cxnId="{ADF7F00F-6D5E-4DCC-8B82-B6551B087D15}">
      <dgm:prSet/>
      <dgm:spPr/>
      <dgm:t>
        <a:bodyPr/>
        <a:lstStyle/>
        <a:p>
          <a:endParaRPr lang="en-US"/>
        </a:p>
      </dgm:t>
    </dgm:pt>
    <dgm:pt modelId="{B45E67E5-2D52-4F55-A2D3-94E476361A4A}" type="sibTrans" cxnId="{ADF7F00F-6D5E-4DCC-8B82-B6551B087D15}">
      <dgm:prSet/>
      <dgm:spPr/>
      <dgm:t>
        <a:bodyPr/>
        <a:lstStyle/>
        <a:p>
          <a:endParaRPr lang="en-US"/>
        </a:p>
      </dgm:t>
    </dgm:pt>
    <dgm:pt modelId="{CE380CD6-465F-414F-B7D4-CE553D6995BD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r>
            <a:rPr lang="hu-HU" b="1" baseline="0" dirty="0"/>
            <a:t>Kint folytatott tanulmányok és eredmények </a:t>
          </a:r>
          <a:r>
            <a:rPr lang="hu-HU" b="1" u="sng" baseline="0" dirty="0"/>
            <a:t>teljes</a:t>
          </a:r>
          <a:r>
            <a:rPr lang="hu-HU" b="1" baseline="0" dirty="0"/>
            <a:t> befogadása és elismerése a Corvinus-on végzett képzési programba; min. 21 kredit vagy 5 tárgy</a:t>
          </a:r>
          <a:endParaRPr lang="en-US" dirty="0"/>
        </a:p>
      </dgm:t>
    </dgm:pt>
    <dgm:pt modelId="{5DA73893-3CFA-40CF-93A2-DB48AD4C9B3F}" type="parTrans" cxnId="{A5FE956C-E445-48B7-8FE4-F47637614071}">
      <dgm:prSet/>
      <dgm:spPr/>
      <dgm:t>
        <a:bodyPr/>
        <a:lstStyle/>
        <a:p>
          <a:endParaRPr lang="en-US"/>
        </a:p>
      </dgm:t>
    </dgm:pt>
    <dgm:pt modelId="{0F7C1E09-CAD3-4986-A068-CB68DC924F19}" type="sibTrans" cxnId="{A5FE956C-E445-48B7-8FE4-F47637614071}">
      <dgm:prSet/>
      <dgm:spPr/>
      <dgm:t>
        <a:bodyPr/>
        <a:lstStyle/>
        <a:p>
          <a:endParaRPr lang="en-US"/>
        </a:p>
      </dgm:t>
    </dgm:pt>
    <dgm:pt modelId="{D1EEAC00-1FAF-436A-B6F7-BFFF6BB6E4D5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r>
            <a:rPr lang="hu-HU" b="1" baseline="0" dirty="0"/>
            <a:t>Feltétel: itthoni beiratkozott, aktív státusz a külföldi mobilitási félévben, min. 21 kredit abszolválásig a kint töltött félévben</a:t>
          </a:r>
          <a:endParaRPr lang="en-US" dirty="0"/>
        </a:p>
      </dgm:t>
    </dgm:pt>
    <dgm:pt modelId="{2AD8E99A-BED9-4318-9C91-FF94541606C1}" type="parTrans" cxnId="{8BB8EF07-0245-4759-AE6D-CD033D5ED8FF}">
      <dgm:prSet/>
      <dgm:spPr/>
      <dgm:t>
        <a:bodyPr/>
        <a:lstStyle/>
        <a:p>
          <a:endParaRPr lang="en-US"/>
        </a:p>
      </dgm:t>
    </dgm:pt>
    <dgm:pt modelId="{1ED1099A-4A02-4AF0-9F5E-C1D629F9AF55}" type="sibTrans" cxnId="{8BB8EF07-0245-4759-AE6D-CD033D5ED8FF}">
      <dgm:prSet/>
      <dgm:spPr/>
      <dgm:t>
        <a:bodyPr/>
        <a:lstStyle/>
        <a:p>
          <a:endParaRPr lang="en-US"/>
        </a:p>
      </dgm:t>
    </dgm:pt>
    <dgm:pt modelId="{0CE5D9C6-A8FA-4829-B93F-71677C8E3EB3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r>
            <a:rPr lang="hu-HU" b="1" baseline="0" dirty="0"/>
            <a:t>Tandíjmentesség a fogadó intézménynél</a:t>
          </a:r>
          <a:endParaRPr lang="en-US" dirty="0"/>
        </a:p>
      </dgm:t>
    </dgm:pt>
    <dgm:pt modelId="{009132AC-CF64-43A7-A57C-C954443B421B}" type="parTrans" cxnId="{1CC4C159-761B-49D0-AD2D-93B158481B77}">
      <dgm:prSet/>
      <dgm:spPr/>
      <dgm:t>
        <a:bodyPr/>
        <a:lstStyle/>
        <a:p>
          <a:endParaRPr lang="en-US"/>
        </a:p>
      </dgm:t>
    </dgm:pt>
    <dgm:pt modelId="{7E377369-A908-46C7-90CB-E6512945C787}" type="sibTrans" cxnId="{1CC4C159-761B-49D0-AD2D-93B158481B77}">
      <dgm:prSet/>
      <dgm:spPr/>
      <dgm:t>
        <a:bodyPr/>
        <a:lstStyle/>
        <a:p>
          <a:endParaRPr lang="en-US"/>
        </a:p>
      </dgm:t>
    </dgm:pt>
    <dgm:pt modelId="{E0BA79CC-E9E8-4049-9133-485D9A835436}" type="pres">
      <dgm:prSet presAssocID="{548B5731-8C80-490C-9EC2-208DF29F38B9}" presName="diagram" presStyleCnt="0">
        <dgm:presLayoutVars>
          <dgm:dir/>
          <dgm:resizeHandles val="exact"/>
        </dgm:presLayoutVars>
      </dgm:prSet>
      <dgm:spPr/>
    </dgm:pt>
    <dgm:pt modelId="{5590BD35-0D22-459A-AD9B-C0F2C0C1AF12}" type="pres">
      <dgm:prSet presAssocID="{313C3957-D12D-46FF-B037-01372798B145}" presName="node" presStyleLbl="node1" presStyleIdx="0" presStyleCnt="6">
        <dgm:presLayoutVars>
          <dgm:bulletEnabled val="1"/>
        </dgm:presLayoutVars>
      </dgm:prSet>
      <dgm:spPr/>
    </dgm:pt>
    <dgm:pt modelId="{BDA41621-A07C-438B-AB6D-080421453009}" type="pres">
      <dgm:prSet presAssocID="{5FBE357D-EF20-4EB5-905B-B60038F5490E}" presName="sibTrans" presStyleCnt="0"/>
      <dgm:spPr/>
    </dgm:pt>
    <dgm:pt modelId="{A6B42492-B767-4EEE-8FA8-09D5C90655FE}" type="pres">
      <dgm:prSet presAssocID="{30C28F5A-FC51-4B53-A96F-16661E4AC5C4}" presName="node" presStyleLbl="node1" presStyleIdx="1" presStyleCnt="6">
        <dgm:presLayoutVars>
          <dgm:bulletEnabled val="1"/>
        </dgm:presLayoutVars>
      </dgm:prSet>
      <dgm:spPr/>
    </dgm:pt>
    <dgm:pt modelId="{9EC100E1-52FD-478B-9EE4-ECB95016E964}" type="pres">
      <dgm:prSet presAssocID="{651E244E-25B9-4AF4-9159-E72EB5097A57}" presName="sibTrans" presStyleCnt="0"/>
      <dgm:spPr/>
    </dgm:pt>
    <dgm:pt modelId="{91F1002F-5B18-4416-840D-578E8172A796}" type="pres">
      <dgm:prSet presAssocID="{CF493C70-79EB-4EED-8056-A5E3FF6D0055}" presName="node" presStyleLbl="node1" presStyleIdx="2" presStyleCnt="6">
        <dgm:presLayoutVars>
          <dgm:bulletEnabled val="1"/>
        </dgm:presLayoutVars>
      </dgm:prSet>
      <dgm:spPr/>
    </dgm:pt>
    <dgm:pt modelId="{A9D6BE4F-9BA5-4986-B2B8-F20BC252C6A1}" type="pres">
      <dgm:prSet presAssocID="{B45E67E5-2D52-4F55-A2D3-94E476361A4A}" presName="sibTrans" presStyleCnt="0"/>
      <dgm:spPr/>
    </dgm:pt>
    <dgm:pt modelId="{F8C64B81-BE30-4084-8CE4-D9B2A8B7CF99}" type="pres">
      <dgm:prSet presAssocID="{CE380CD6-465F-414F-B7D4-CE553D6995BD}" presName="node" presStyleLbl="node1" presStyleIdx="3" presStyleCnt="6">
        <dgm:presLayoutVars>
          <dgm:bulletEnabled val="1"/>
        </dgm:presLayoutVars>
      </dgm:prSet>
      <dgm:spPr/>
    </dgm:pt>
    <dgm:pt modelId="{DCDF91B0-844D-4B1B-BEB4-5F2048A0658A}" type="pres">
      <dgm:prSet presAssocID="{0F7C1E09-CAD3-4986-A068-CB68DC924F19}" presName="sibTrans" presStyleCnt="0"/>
      <dgm:spPr/>
    </dgm:pt>
    <dgm:pt modelId="{C3773128-9557-4B76-A472-7D0D194F4150}" type="pres">
      <dgm:prSet presAssocID="{D1EEAC00-1FAF-436A-B6F7-BFFF6BB6E4D5}" presName="node" presStyleLbl="node1" presStyleIdx="4" presStyleCnt="6">
        <dgm:presLayoutVars>
          <dgm:bulletEnabled val="1"/>
        </dgm:presLayoutVars>
      </dgm:prSet>
      <dgm:spPr/>
    </dgm:pt>
    <dgm:pt modelId="{E7546548-03EB-4F7A-AC8C-521FD5316513}" type="pres">
      <dgm:prSet presAssocID="{1ED1099A-4A02-4AF0-9F5E-C1D629F9AF55}" presName="sibTrans" presStyleCnt="0"/>
      <dgm:spPr/>
    </dgm:pt>
    <dgm:pt modelId="{4CC4E42A-B310-4651-BF20-A4C5B9C59EC9}" type="pres">
      <dgm:prSet presAssocID="{0CE5D9C6-A8FA-4829-B93F-71677C8E3EB3}" presName="node" presStyleLbl="node1" presStyleIdx="5" presStyleCnt="6">
        <dgm:presLayoutVars>
          <dgm:bulletEnabled val="1"/>
        </dgm:presLayoutVars>
      </dgm:prSet>
      <dgm:spPr/>
    </dgm:pt>
  </dgm:ptLst>
  <dgm:cxnLst>
    <dgm:cxn modelId="{8BB8EF07-0245-4759-AE6D-CD033D5ED8FF}" srcId="{548B5731-8C80-490C-9EC2-208DF29F38B9}" destId="{D1EEAC00-1FAF-436A-B6F7-BFFF6BB6E4D5}" srcOrd="4" destOrd="0" parTransId="{2AD8E99A-BED9-4318-9C91-FF94541606C1}" sibTransId="{1ED1099A-4A02-4AF0-9F5E-C1D629F9AF55}"/>
    <dgm:cxn modelId="{A8BCA90C-6894-456F-A222-DBC6CCDF5A1A}" type="presOf" srcId="{CF493C70-79EB-4EED-8056-A5E3FF6D0055}" destId="{91F1002F-5B18-4416-840D-578E8172A796}" srcOrd="0" destOrd="0" presId="urn:microsoft.com/office/officeart/2005/8/layout/default"/>
    <dgm:cxn modelId="{ADF7F00F-6D5E-4DCC-8B82-B6551B087D15}" srcId="{548B5731-8C80-490C-9EC2-208DF29F38B9}" destId="{CF493C70-79EB-4EED-8056-A5E3FF6D0055}" srcOrd="2" destOrd="0" parTransId="{CC454ADE-ADB1-4848-A131-30BF719F81C1}" sibTransId="{B45E67E5-2D52-4F55-A2D3-94E476361A4A}"/>
    <dgm:cxn modelId="{E939022E-8620-4169-8D73-6E98D6CF74B1}" type="presOf" srcId="{0CE5D9C6-A8FA-4829-B93F-71677C8E3EB3}" destId="{4CC4E42A-B310-4651-BF20-A4C5B9C59EC9}" srcOrd="0" destOrd="0" presId="urn:microsoft.com/office/officeart/2005/8/layout/default"/>
    <dgm:cxn modelId="{AFD52333-E6EA-4CE0-AC26-3C3E534F2384}" type="presOf" srcId="{D1EEAC00-1FAF-436A-B6F7-BFFF6BB6E4D5}" destId="{C3773128-9557-4B76-A472-7D0D194F4150}" srcOrd="0" destOrd="0" presId="urn:microsoft.com/office/officeart/2005/8/layout/default"/>
    <dgm:cxn modelId="{5F524437-6CF1-4D73-B917-594B17853B47}" type="presOf" srcId="{30C28F5A-FC51-4B53-A96F-16661E4AC5C4}" destId="{A6B42492-B767-4EEE-8FA8-09D5C90655FE}" srcOrd="0" destOrd="0" presId="urn:microsoft.com/office/officeart/2005/8/layout/default"/>
    <dgm:cxn modelId="{016EBE6B-2E41-4AE9-9C01-BA771D0E0810}" type="presOf" srcId="{548B5731-8C80-490C-9EC2-208DF29F38B9}" destId="{E0BA79CC-E9E8-4049-9133-485D9A835436}" srcOrd="0" destOrd="0" presId="urn:microsoft.com/office/officeart/2005/8/layout/default"/>
    <dgm:cxn modelId="{A5FE956C-E445-48B7-8FE4-F47637614071}" srcId="{548B5731-8C80-490C-9EC2-208DF29F38B9}" destId="{CE380CD6-465F-414F-B7D4-CE553D6995BD}" srcOrd="3" destOrd="0" parTransId="{5DA73893-3CFA-40CF-93A2-DB48AD4C9B3F}" sibTransId="{0F7C1E09-CAD3-4986-A068-CB68DC924F19}"/>
    <dgm:cxn modelId="{1CC4C159-761B-49D0-AD2D-93B158481B77}" srcId="{548B5731-8C80-490C-9EC2-208DF29F38B9}" destId="{0CE5D9C6-A8FA-4829-B93F-71677C8E3EB3}" srcOrd="5" destOrd="0" parTransId="{009132AC-CF64-43A7-A57C-C954443B421B}" sibTransId="{7E377369-A908-46C7-90CB-E6512945C787}"/>
    <dgm:cxn modelId="{5A4FC979-247C-479D-B62C-C0CD23B076C1}" srcId="{548B5731-8C80-490C-9EC2-208DF29F38B9}" destId="{30C28F5A-FC51-4B53-A96F-16661E4AC5C4}" srcOrd="1" destOrd="0" parTransId="{8BAA8CBD-6451-422F-86B0-17FFEA667598}" sibTransId="{651E244E-25B9-4AF4-9159-E72EB5097A57}"/>
    <dgm:cxn modelId="{DD3D297C-0E8E-4997-802F-129DDDE1DA7C}" srcId="{548B5731-8C80-490C-9EC2-208DF29F38B9}" destId="{313C3957-D12D-46FF-B037-01372798B145}" srcOrd="0" destOrd="0" parTransId="{1756042E-AFBF-45C5-827F-EE9B816E2459}" sibTransId="{5FBE357D-EF20-4EB5-905B-B60038F5490E}"/>
    <dgm:cxn modelId="{4BD96DB6-C904-47B2-A082-B1BC18CE5AC7}" type="presOf" srcId="{CE380CD6-465F-414F-B7D4-CE553D6995BD}" destId="{F8C64B81-BE30-4084-8CE4-D9B2A8B7CF99}" srcOrd="0" destOrd="0" presId="urn:microsoft.com/office/officeart/2005/8/layout/default"/>
    <dgm:cxn modelId="{12A970C3-7DE8-4F5C-AE46-65E93F936C42}" type="presOf" srcId="{313C3957-D12D-46FF-B037-01372798B145}" destId="{5590BD35-0D22-459A-AD9B-C0F2C0C1AF12}" srcOrd="0" destOrd="0" presId="urn:microsoft.com/office/officeart/2005/8/layout/default"/>
    <dgm:cxn modelId="{75757607-4ECD-4519-97E5-49C9AA1F1AC4}" type="presParOf" srcId="{E0BA79CC-E9E8-4049-9133-485D9A835436}" destId="{5590BD35-0D22-459A-AD9B-C0F2C0C1AF12}" srcOrd="0" destOrd="0" presId="urn:microsoft.com/office/officeart/2005/8/layout/default"/>
    <dgm:cxn modelId="{294961DC-1174-4FC5-9DE5-3E8A2439EEBB}" type="presParOf" srcId="{E0BA79CC-E9E8-4049-9133-485D9A835436}" destId="{BDA41621-A07C-438B-AB6D-080421453009}" srcOrd="1" destOrd="0" presId="urn:microsoft.com/office/officeart/2005/8/layout/default"/>
    <dgm:cxn modelId="{D9B8C14F-241F-48DC-BC09-B9C17A972653}" type="presParOf" srcId="{E0BA79CC-E9E8-4049-9133-485D9A835436}" destId="{A6B42492-B767-4EEE-8FA8-09D5C90655FE}" srcOrd="2" destOrd="0" presId="urn:microsoft.com/office/officeart/2005/8/layout/default"/>
    <dgm:cxn modelId="{BEF1B397-920F-4607-A8B5-70A36F0DCCF5}" type="presParOf" srcId="{E0BA79CC-E9E8-4049-9133-485D9A835436}" destId="{9EC100E1-52FD-478B-9EE4-ECB95016E964}" srcOrd="3" destOrd="0" presId="urn:microsoft.com/office/officeart/2005/8/layout/default"/>
    <dgm:cxn modelId="{6C2A69A4-BD3D-46C2-A425-D32D4D0AFE57}" type="presParOf" srcId="{E0BA79CC-E9E8-4049-9133-485D9A835436}" destId="{91F1002F-5B18-4416-840D-578E8172A796}" srcOrd="4" destOrd="0" presId="urn:microsoft.com/office/officeart/2005/8/layout/default"/>
    <dgm:cxn modelId="{015557C2-0C09-4DFD-AA56-B22ACD250EC9}" type="presParOf" srcId="{E0BA79CC-E9E8-4049-9133-485D9A835436}" destId="{A9D6BE4F-9BA5-4986-B2B8-F20BC252C6A1}" srcOrd="5" destOrd="0" presId="urn:microsoft.com/office/officeart/2005/8/layout/default"/>
    <dgm:cxn modelId="{F5B3692F-8029-4BE9-8749-3698222154BF}" type="presParOf" srcId="{E0BA79CC-E9E8-4049-9133-485D9A835436}" destId="{F8C64B81-BE30-4084-8CE4-D9B2A8B7CF99}" srcOrd="6" destOrd="0" presId="urn:microsoft.com/office/officeart/2005/8/layout/default"/>
    <dgm:cxn modelId="{718F7EE8-5757-4028-84FA-4FDFDB8A104A}" type="presParOf" srcId="{E0BA79CC-E9E8-4049-9133-485D9A835436}" destId="{DCDF91B0-844D-4B1B-BEB4-5F2048A0658A}" srcOrd="7" destOrd="0" presId="urn:microsoft.com/office/officeart/2005/8/layout/default"/>
    <dgm:cxn modelId="{65D2754C-9515-49F1-92EB-5F664C2E77B6}" type="presParOf" srcId="{E0BA79CC-E9E8-4049-9133-485D9A835436}" destId="{C3773128-9557-4B76-A472-7D0D194F4150}" srcOrd="8" destOrd="0" presId="urn:microsoft.com/office/officeart/2005/8/layout/default"/>
    <dgm:cxn modelId="{88951EC9-36FB-4C72-B566-5F133E54118E}" type="presParOf" srcId="{E0BA79CC-E9E8-4049-9133-485D9A835436}" destId="{E7546548-03EB-4F7A-AC8C-521FD5316513}" srcOrd="9" destOrd="0" presId="urn:microsoft.com/office/officeart/2005/8/layout/default"/>
    <dgm:cxn modelId="{2A657BD0-C8E8-4086-A587-BADE4EE24DE1}" type="presParOf" srcId="{E0BA79CC-E9E8-4049-9133-485D9A835436}" destId="{4CC4E42A-B310-4651-BF20-A4C5B9C59EC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0BD35-0D22-459A-AD9B-C0F2C0C1AF12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kern="1200" baseline="0" dirty="0"/>
            <a:t>EU-s felsőoktatási részképzés – min. 3 hónap időtartam (trimeszter esetén min. 2 hónap)</a:t>
          </a:r>
          <a:endParaRPr lang="en-US" sz="1600" kern="1200" dirty="0"/>
        </a:p>
      </dsp:txBody>
      <dsp:txXfrm>
        <a:off x="0" y="39687"/>
        <a:ext cx="3286125" cy="1971675"/>
      </dsp:txXfrm>
    </dsp:sp>
    <dsp:sp modelId="{A6B42492-B767-4EEE-8FA8-09D5C90655FE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kern="1200" baseline="0" dirty="0"/>
            <a:t>Max. 12 hónap támogatás képzési ciklusonként (BA / MA/ PhD) (szakmai gyakorlat és tanulmányok)</a:t>
          </a:r>
          <a:endParaRPr lang="en-US" sz="1600" kern="1200" dirty="0"/>
        </a:p>
      </dsp:txBody>
      <dsp:txXfrm>
        <a:off x="3614737" y="39687"/>
        <a:ext cx="3286125" cy="1971675"/>
      </dsp:txXfrm>
    </dsp:sp>
    <dsp:sp modelId="{91F1002F-5B18-4416-840D-578E8172A796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kern="1200" baseline="0" dirty="0"/>
            <a:t>Legalább 2 befejezett félév szükséges a mobilitás </a:t>
          </a:r>
          <a:r>
            <a:rPr lang="hu-HU" sz="1600" b="1" u="sng" kern="1200" baseline="0" dirty="0"/>
            <a:t>megkezdéséig</a:t>
          </a:r>
          <a:r>
            <a:rPr lang="hu-HU" sz="1600" b="1" kern="1200" baseline="0" dirty="0"/>
            <a:t> + 3.0-as átlag + B2-es nyelvtudás (tanulmányok nyelvén), min. 21 kredit abszolválásig (nem számítható be a szakszeminárium vagy a kötelező szakmai gyakorlat!)</a:t>
          </a:r>
          <a:endParaRPr lang="en-US" sz="1600" kern="1200" dirty="0"/>
        </a:p>
      </dsp:txBody>
      <dsp:txXfrm>
        <a:off x="7229475" y="39687"/>
        <a:ext cx="3286125" cy="1971675"/>
      </dsp:txXfrm>
    </dsp:sp>
    <dsp:sp modelId="{F8C64B81-BE30-4084-8CE4-D9B2A8B7CF99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kern="1200" baseline="0" dirty="0"/>
            <a:t>Kint folytatott tanulmányok és eredmények </a:t>
          </a:r>
          <a:r>
            <a:rPr lang="hu-HU" sz="1600" b="1" u="sng" kern="1200" baseline="0" dirty="0"/>
            <a:t>teljes</a:t>
          </a:r>
          <a:r>
            <a:rPr lang="hu-HU" sz="1600" b="1" kern="1200" baseline="0" dirty="0"/>
            <a:t> befogadása és elismerése a Corvinus-on végzett képzési programba; min. 21 kredit vagy 5 tárgy</a:t>
          </a:r>
          <a:endParaRPr lang="en-US" sz="1600" kern="1200" dirty="0"/>
        </a:p>
      </dsp:txBody>
      <dsp:txXfrm>
        <a:off x="0" y="2339975"/>
        <a:ext cx="3286125" cy="1971675"/>
      </dsp:txXfrm>
    </dsp:sp>
    <dsp:sp modelId="{C3773128-9557-4B76-A472-7D0D194F4150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kern="1200" baseline="0" dirty="0"/>
            <a:t>Feltétel: itthoni beiratkozott, aktív státusz a külföldi mobilitási félévben, min. 21 kredit abszolválásig a kint töltött félévben</a:t>
          </a:r>
          <a:endParaRPr lang="en-US" sz="1600" kern="1200" dirty="0"/>
        </a:p>
      </dsp:txBody>
      <dsp:txXfrm>
        <a:off x="3614737" y="2339975"/>
        <a:ext cx="3286125" cy="1971675"/>
      </dsp:txXfrm>
    </dsp:sp>
    <dsp:sp modelId="{4CC4E42A-B310-4651-BF20-A4C5B9C59EC9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kern="1200" baseline="0" dirty="0"/>
            <a:t>Tandíjmentesség a fogadó intézménynél</a:t>
          </a:r>
          <a:endParaRPr lang="en-US" sz="1600" kern="1200" dirty="0"/>
        </a:p>
      </dsp:txBody>
      <dsp:txXfrm>
        <a:off x="7229475" y="2339975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6263B-534F-4C5F-9AD3-EF90AD31AF19}" type="datetimeFigureOut">
              <a:rPr lang="hu-HU" smtClean="0"/>
              <a:t>2020. 11. 04.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E724C-BA58-4CF4-BF68-8A5B3B8EE8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5211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74A63-8E43-4D68-956A-FC6DE785B676}" type="datetimeFigureOut">
              <a:rPr lang="hu-HU" smtClean="0"/>
              <a:t>2020. 11. 04.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2CE9F-7C32-4819-BF0D-C9291E2C72D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4181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őcím_sárga">
    <p:bg>
      <p:bgPr>
        <a:solidFill>
          <a:srgbClr val="FBC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>
            <a:spLocks noGrp="1"/>
          </p:cNvSpPr>
          <p:nvPr>
            <p:ph type="title" hasCustomPrompt="1"/>
          </p:nvPr>
        </p:nvSpPr>
        <p:spPr>
          <a:xfrm>
            <a:off x="731838" y="1126155"/>
            <a:ext cx="10728325" cy="1728603"/>
          </a:xfrm>
        </p:spPr>
        <p:txBody>
          <a:bodyPr anchor="b">
            <a:noAutofit/>
          </a:bodyPr>
          <a:lstStyle>
            <a:lvl1pPr algn="ctr">
              <a:lnSpc>
                <a:spcPts val="6800"/>
              </a:lnSpc>
              <a:defRPr sz="5600" b="1">
                <a:solidFill>
                  <a:srgbClr val="002E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Arial</a:t>
            </a:r>
            <a:r>
              <a:rPr lang="hu-HU" dirty="0"/>
              <a:t> </a:t>
            </a:r>
            <a:r>
              <a:rPr lang="hu-HU" dirty="0" err="1"/>
              <a:t>Bold</a:t>
            </a:r>
            <a:r>
              <a:rPr lang="hu-HU" dirty="0"/>
              <a:t> 56pt</a:t>
            </a:r>
            <a:br>
              <a:rPr lang="hu-HU" dirty="0"/>
            </a:b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9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731837" y="3448250"/>
            <a:ext cx="10728325" cy="823912"/>
          </a:xfrm>
        </p:spPr>
        <p:txBody>
          <a:bodyPr anchor="t">
            <a:normAutofit/>
          </a:bodyPr>
          <a:lstStyle>
            <a:lvl1pPr marL="0" indent="0" algn="ctr">
              <a:buNone/>
              <a:defRPr sz="2600" b="0">
                <a:solidFill>
                  <a:srgbClr val="002E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 err="1"/>
              <a:t>Arial</a:t>
            </a:r>
            <a:r>
              <a:rPr lang="hu-HU" dirty="0"/>
              <a:t> 26pt</a:t>
            </a:r>
          </a:p>
          <a:p>
            <a:pPr lvl="0"/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pic>
        <p:nvPicPr>
          <p:cNvPr id="2" name="Kép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" y="5698355"/>
            <a:ext cx="3301863" cy="659679"/>
          </a:xfrm>
          <a:prstGeom prst="rect">
            <a:avLst/>
          </a:prstGeom>
        </p:spPr>
      </p:pic>
      <p:sp>
        <p:nvSpPr>
          <p:cNvPr id="5" name="Szöveg helye 4"/>
          <p:cNvSpPr>
            <a:spLocks noGrp="1"/>
          </p:cNvSpPr>
          <p:nvPr>
            <p:ph type="body" sz="quarter" idx="10" hasCustomPrompt="1"/>
          </p:nvPr>
        </p:nvSpPr>
        <p:spPr>
          <a:xfrm>
            <a:off x="4463255" y="5849600"/>
            <a:ext cx="3265488" cy="357188"/>
          </a:xfrm>
        </p:spPr>
        <p:txBody>
          <a:bodyPr anchor="ctr">
            <a:normAutofit/>
          </a:bodyPr>
          <a:lstStyle>
            <a:lvl1pPr algn="ctr">
              <a:defRPr sz="1400">
                <a:solidFill>
                  <a:srgbClr val="002E65"/>
                </a:solidFill>
              </a:defRPr>
            </a:lvl1pPr>
          </a:lstStyle>
          <a:p>
            <a:pPr lvl="0"/>
            <a:r>
              <a:rPr lang="hu-HU" dirty="0"/>
              <a:t>Készítő</a:t>
            </a:r>
          </a:p>
        </p:txBody>
      </p:sp>
      <p:sp>
        <p:nvSpPr>
          <p:cNvPr id="10" name="Szöveg helye 4"/>
          <p:cNvSpPr>
            <a:spLocks noGrp="1"/>
          </p:cNvSpPr>
          <p:nvPr>
            <p:ph type="body" sz="quarter" idx="11" hasCustomPrompt="1"/>
          </p:nvPr>
        </p:nvSpPr>
        <p:spPr>
          <a:xfrm>
            <a:off x="8194674" y="5849600"/>
            <a:ext cx="3265488" cy="357188"/>
          </a:xfrm>
        </p:spPr>
        <p:txBody>
          <a:bodyPr anchor="ctr">
            <a:normAutofit/>
          </a:bodyPr>
          <a:lstStyle>
            <a:lvl1pPr algn="r">
              <a:defRPr sz="1400">
                <a:solidFill>
                  <a:srgbClr val="002E65"/>
                </a:solidFill>
              </a:defRPr>
            </a:lvl1pPr>
          </a:lstStyle>
          <a:p>
            <a:pPr lvl="0"/>
            <a:r>
              <a:rPr lang="hu-HU" dirty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1221912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391" userDrawn="1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választó képpel_sárga">
    <p:bg>
      <p:bgPr>
        <a:solidFill>
          <a:srgbClr val="495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 userDrawn="1"/>
        </p:nvSpPr>
        <p:spPr>
          <a:xfrm>
            <a:off x="7170821" y="0"/>
            <a:ext cx="502117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66328" y="5265020"/>
            <a:ext cx="1139279" cy="1195309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83973" y="431534"/>
            <a:ext cx="1139279" cy="119530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8" y="413889"/>
            <a:ext cx="1139279" cy="1195309"/>
          </a:xfrm>
          <a:prstGeom prst="rect">
            <a:avLst/>
          </a:prstGeom>
        </p:spPr>
      </p:pic>
      <p:sp>
        <p:nvSpPr>
          <p:cNvPr id="6" name="Cím 1"/>
          <p:cNvSpPr>
            <a:spLocks noGrp="1"/>
          </p:cNvSpPr>
          <p:nvPr>
            <p:ph type="title" hasCustomPrompt="1"/>
          </p:nvPr>
        </p:nvSpPr>
        <p:spPr>
          <a:xfrm>
            <a:off x="712588" y="3429000"/>
            <a:ext cx="5383412" cy="2958229"/>
          </a:xfrm>
        </p:spPr>
        <p:txBody>
          <a:bodyPr anchor="b">
            <a:noAutofit/>
          </a:bodyPr>
          <a:lstStyle>
            <a:lvl1pPr>
              <a:lnSpc>
                <a:spcPts val="6800"/>
              </a:lnSpc>
              <a:defRPr sz="5600" b="1">
                <a:solidFill>
                  <a:srgbClr val="FBCB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Arial</a:t>
            </a:r>
            <a:r>
              <a:rPr lang="hu-HU" dirty="0"/>
              <a:t> </a:t>
            </a:r>
            <a:r>
              <a:rPr lang="hu-HU" dirty="0" err="1"/>
              <a:t>Bold</a:t>
            </a:r>
            <a:r>
              <a:rPr lang="hu-HU" dirty="0"/>
              <a:t> 56pt</a:t>
            </a:r>
            <a:br>
              <a:rPr lang="hu-HU" dirty="0"/>
            </a:br>
            <a:r>
              <a:rPr lang="hu-HU" dirty="0" err="1"/>
              <a:t>max</a:t>
            </a:r>
            <a:r>
              <a:rPr lang="hu-HU" dirty="0"/>
              <a:t>. 3 sor</a:t>
            </a:r>
          </a:p>
        </p:txBody>
      </p:sp>
    </p:spTree>
    <p:extLst>
      <p:ext uri="{BB962C8B-B14F-4D97-AF65-F5344CB8AC3E}">
        <p14:creationId xmlns:p14="http://schemas.microsoft.com/office/powerpoint/2010/main" val="2655623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ró+üzenet_sárga">
    <p:bg>
      <p:bgPr>
        <a:solidFill>
          <a:srgbClr val="FBC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>
            <a:spLocks noGrp="1"/>
          </p:cNvSpPr>
          <p:nvPr>
            <p:ph type="title" hasCustomPrompt="1"/>
          </p:nvPr>
        </p:nvSpPr>
        <p:spPr>
          <a:xfrm>
            <a:off x="731838" y="1126155"/>
            <a:ext cx="10728325" cy="1728603"/>
          </a:xfrm>
        </p:spPr>
        <p:txBody>
          <a:bodyPr anchor="b">
            <a:noAutofit/>
          </a:bodyPr>
          <a:lstStyle>
            <a:lvl1pPr algn="ctr">
              <a:lnSpc>
                <a:spcPts val="6800"/>
              </a:lnSpc>
              <a:defRPr sz="5600" b="1">
                <a:solidFill>
                  <a:srgbClr val="002E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Elköszönő szöveg</a:t>
            </a:r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57" y="3888479"/>
            <a:ext cx="1844485" cy="126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86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391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ró+üzenet_kék">
    <p:bg>
      <p:bgPr>
        <a:solidFill>
          <a:srgbClr val="495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>
            <a:spLocks noGrp="1"/>
          </p:cNvSpPr>
          <p:nvPr>
            <p:ph type="title" hasCustomPrompt="1"/>
          </p:nvPr>
        </p:nvSpPr>
        <p:spPr>
          <a:xfrm>
            <a:off x="731838" y="1126155"/>
            <a:ext cx="10728325" cy="1728603"/>
          </a:xfrm>
        </p:spPr>
        <p:txBody>
          <a:bodyPr anchor="b">
            <a:noAutofit/>
          </a:bodyPr>
          <a:lstStyle>
            <a:lvl1pPr algn="ctr">
              <a:lnSpc>
                <a:spcPts val="6800"/>
              </a:lnSpc>
              <a:defRPr sz="5600" b="1">
                <a:solidFill>
                  <a:srgbClr val="FBCB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Elköszönő szöveg</a:t>
            </a:r>
          </a:p>
        </p:txBody>
      </p:sp>
      <p:pic>
        <p:nvPicPr>
          <p:cNvPr id="4" name="Kép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57" y="3888479"/>
            <a:ext cx="1844486" cy="126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71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391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_yellow">
    <p:bg>
      <p:bgPr>
        <a:solidFill>
          <a:srgbClr val="FBC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>
            <a:spLocks noGrp="1"/>
          </p:cNvSpPr>
          <p:nvPr>
            <p:ph type="title" hasCustomPrompt="1"/>
          </p:nvPr>
        </p:nvSpPr>
        <p:spPr>
          <a:xfrm>
            <a:off x="731838" y="1126155"/>
            <a:ext cx="10728325" cy="1728603"/>
          </a:xfrm>
        </p:spPr>
        <p:txBody>
          <a:bodyPr anchor="b">
            <a:noAutofit/>
          </a:bodyPr>
          <a:lstStyle>
            <a:lvl1pPr algn="ctr">
              <a:lnSpc>
                <a:spcPts val="6800"/>
              </a:lnSpc>
              <a:defRPr sz="5600" b="1" baseline="0">
                <a:solidFill>
                  <a:srgbClr val="002E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Closing</a:t>
            </a:r>
            <a:r>
              <a:rPr lang="hu-HU" dirty="0"/>
              <a:t> </a:t>
            </a:r>
            <a:r>
              <a:rPr lang="hu-HU" dirty="0" err="1"/>
              <a:t>message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57" y="3888479"/>
            <a:ext cx="1844485" cy="126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11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391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_blue">
    <p:bg>
      <p:bgPr>
        <a:solidFill>
          <a:srgbClr val="495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>
            <a:spLocks noGrp="1"/>
          </p:cNvSpPr>
          <p:nvPr>
            <p:ph type="title" hasCustomPrompt="1"/>
          </p:nvPr>
        </p:nvSpPr>
        <p:spPr>
          <a:xfrm>
            <a:off x="731838" y="1126155"/>
            <a:ext cx="10728325" cy="1728603"/>
          </a:xfrm>
        </p:spPr>
        <p:txBody>
          <a:bodyPr anchor="b">
            <a:noAutofit/>
          </a:bodyPr>
          <a:lstStyle>
            <a:lvl1pPr algn="ctr">
              <a:lnSpc>
                <a:spcPts val="6800"/>
              </a:lnSpc>
              <a:defRPr sz="5600" b="1">
                <a:solidFill>
                  <a:srgbClr val="FBCB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Closing</a:t>
            </a:r>
            <a:r>
              <a:rPr lang="hu-HU" dirty="0"/>
              <a:t> </a:t>
            </a:r>
            <a:r>
              <a:rPr lang="hu-HU" dirty="0" err="1"/>
              <a:t>message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57" y="3888479"/>
            <a:ext cx="1844486" cy="126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24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391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ró_sárga">
    <p:bg>
      <p:bgPr>
        <a:solidFill>
          <a:srgbClr val="FBC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60" y="1977172"/>
            <a:ext cx="3441081" cy="2364650"/>
          </a:xfrm>
          <a:prstGeom prst="rect">
            <a:avLst/>
          </a:prstGeom>
        </p:spPr>
      </p:pic>
      <p:sp>
        <p:nvSpPr>
          <p:cNvPr id="13" name="Szövegdoboz 12"/>
          <p:cNvSpPr txBox="1"/>
          <p:nvPr userDrawn="1"/>
        </p:nvSpPr>
        <p:spPr>
          <a:xfrm>
            <a:off x="8377235" y="5996573"/>
            <a:ext cx="3090843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hu-HU" sz="1400" b="0" dirty="0">
                <a:solidFill>
                  <a:srgbClr val="002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www.uni-corvinus.hu</a:t>
            </a:r>
          </a:p>
        </p:txBody>
      </p:sp>
      <p:sp>
        <p:nvSpPr>
          <p:cNvPr id="15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731839" y="5938787"/>
            <a:ext cx="4619808" cy="22706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400" b="0" baseline="0">
                <a:solidFill>
                  <a:srgbClr val="002E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z="1400" dirty="0"/>
              <a:t>johndoe@corvinus.hu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12823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391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ró_kék">
    <p:bg>
      <p:bgPr>
        <a:solidFill>
          <a:srgbClr val="495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60" y="1977172"/>
            <a:ext cx="3441081" cy="2364650"/>
          </a:xfrm>
          <a:prstGeom prst="rect">
            <a:avLst/>
          </a:prstGeom>
        </p:spPr>
      </p:pic>
      <p:sp>
        <p:nvSpPr>
          <p:cNvPr id="13" name="Szövegdoboz 12"/>
          <p:cNvSpPr txBox="1"/>
          <p:nvPr userDrawn="1"/>
        </p:nvSpPr>
        <p:spPr>
          <a:xfrm>
            <a:off x="8377235" y="5996573"/>
            <a:ext cx="3090843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hu-HU" sz="1400" b="0" dirty="0">
                <a:solidFill>
                  <a:srgbClr val="FBC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www.uni-corvinus.hu</a:t>
            </a:r>
          </a:p>
        </p:txBody>
      </p:sp>
      <p:sp>
        <p:nvSpPr>
          <p:cNvPr id="15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731839" y="5938787"/>
            <a:ext cx="4619808" cy="22706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400" b="0" baseline="0">
                <a:solidFill>
                  <a:srgbClr val="FBCB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z="1400" dirty="0"/>
              <a:t>johndoe@corvinus.hu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33900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391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es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>
            <a:spLocks noGrp="1"/>
          </p:cNvSpPr>
          <p:nvPr>
            <p:ph type="title" hasCustomPrompt="1"/>
          </p:nvPr>
        </p:nvSpPr>
        <p:spPr>
          <a:xfrm>
            <a:off x="684193" y="615382"/>
            <a:ext cx="8246981" cy="8091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3200"/>
              </a:lnSpc>
              <a:defRPr sz="2400" b="1" baseline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Dia címe</a:t>
            </a:r>
            <a:br>
              <a:rPr lang="hu-HU" dirty="0"/>
            </a:br>
            <a:r>
              <a:rPr lang="hu-HU" dirty="0" err="1"/>
              <a:t>Arial</a:t>
            </a:r>
            <a:r>
              <a:rPr lang="hu-HU" dirty="0"/>
              <a:t> </a:t>
            </a:r>
            <a:r>
              <a:rPr lang="hu-HU" dirty="0" err="1"/>
              <a:t>Bold</a:t>
            </a:r>
            <a:r>
              <a:rPr lang="hu-HU" dirty="0"/>
              <a:t> 24pt </a:t>
            </a: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11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685701" y="2088682"/>
            <a:ext cx="5049937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 baseline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Arial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sp>
        <p:nvSpPr>
          <p:cNvPr id="12" name="Szöveg helye 2"/>
          <p:cNvSpPr>
            <a:spLocks noGrp="1"/>
          </p:cNvSpPr>
          <p:nvPr>
            <p:ph type="body" idx="10" hasCustomPrompt="1"/>
          </p:nvPr>
        </p:nvSpPr>
        <p:spPr>
          <a:xfrm>
            <a:off x="6456363" y="2088682"/>
            <a:ext cx="5003800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Arial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1" hasCustomPrompt="1"/>
          </p:nvPr>
        </p:nvSpPr>
        <p:spPr>
          <a:xfrm>
            <a:off x="684193" y="5612674"/>
            <a:ext cx="5040313" cy="29723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Forrás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437B45-1DF8-445E-AC4A-DA2FC5EEFF47}"/>
              </a:ext>
            </a:extLst>
          </p:cNvPr>
          <p:cNvSpPr/>
          <p:nvPr userDrawn="1"/>
        </p:nvSpPr>
        <p:spPr>
          <a:xfrm>
            <a:off x="465826" y="6021238"/>
            <a:ext cx="3985404" cy="379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1582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es dia+1 álló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 userDrawn="1"/>
        </p:nvSpPr>
        <p:spPr>
          <a:xfrm>
            <a:off x="7170821" y="0"/>
            <a:ext cx="502117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7" name="Cím 1"/>
          <p:cNvSpPr>
            <a:spLocks noGrp="1"/>
          </p:cNvSpPr>
          <p:nvPr>
            <p:ph type="title" hasCustomPrompt="1"/>
          </p:nvPr>
        </p:nvSpPr>
        <p:spPr>
          <a:xfrm>
            <a:off x="684193" y="615382"/>
            <a:ext cx="5411807" cy="8091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3200"/>
              </a:lnSpc>
              <a:defRPr sz="2400" b="1" baseline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Dia címe</a:t>
            </a:r>
            <a:br>
              <a:rPr lang="hu-HU" dirty="0"/>
            </a:br>
            <a:r>
              <a:rPr lang="hu-HU" dirty="0" err="1"/>
              <a:t>Arial</a:t>
            </a:r>
            <a:r>
              <a:rPr lang="hu-HU" dirty="0"/>
              <a:t> </a:t>
            </a:r>
            <a:r>
              <a:rPr lang="hu-HU" dirty="0" err="1"/>
              <a:t>Bold</a:t>
            </a:r>
            <a:r>
              <a:rPr lang="hu-HU" dirty="0"/>
              <a:t> 24pt </a:t>
            </a: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11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685701" y="2088682"/>
            <a:ext cx="5049937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 baseline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Arial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pic>
        <p:nvPicPr>
          <p:cNvPr id="14" name="Kép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38392" y="560187"/>
            <a:ext cx="557785" cy="585217"/>
          </a:xfrm>
          <a:prstGeom prst="rect">
            <a:avLst/>
          </a:prstGeom>
          <a:noFill/>
        </p:spPr>
      </p:pic>
      <p:sp>
        <p:nvSpPr>
          <p:cNvPr id="15" name="Szövegdoboz 14"/>
          <p:cNvSpPr txBox="1"/>
          <p:nvPr userDrawn="1"/>
        </p:nvSpPr>
        <p:spPr>
          <a:xfrm>
            <a:off x="11120643" y="6057657"/>
            <a:ext cx="340092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95865688-847F-44E7-91FC-9A1A422756EC}" type="slidenum">
              <a:rPr lang="hu-HU" sz="1100" b="1" smtClean="0">
                <a:solidFill>
                  <a:srgbClr val="495999"/>
                </a:solidFill>
                <a:latin typeface="Muli ExtraBold" panose="00000900000000000000" pitchFamily="2" charset="-18"/>
              </a:rPr>
              <a:pPr algn="r"/>
              <a:t>‹#›</a:t>
            </a:fld>
            <a:endParaRPr lang="hu-HU" sz="1100" b="1" dirty="0">
              <a:solidFill>
                <a:srgbClr val="495999"/>
              </a:solidFill>
              <a:latin typeface="Muli ExtraBold" panose="00000900000000000000" pitchFamily="2" charset="-18"/>
            </a:endParaRPr>
          </a:p>
        </p:txBody>
      </p:sp>
      <p:sp>
        <p:nvSpPr>
          <p:cNvPr id="10" name="Szöveg helye 2"/>
          <p:cNvSpPr>
            <a:spLocks noGrp="1"/>
          </p:cNvSpPr>
          <p:nvPr>
            <p:ph type="body" sz="quarter" idx="11" hasCustomPrompt="1"/>
          </p:nvPr>
        </p:nvSpPr>
        <p:spPr>
          <a:xfrm>
            <a:off x="684193" y="5612674"/>
            <a:ext cx="5040313" cy="29723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Forrás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31A820-BABF-4792-B01D-20F79DA40A70}"/>
              </a:ext>
            </a:extLst>
          </p:cNvPr>
          <p:cNvSpPr/>
          <p:nvPr userDrawn="1"/>
        </p:nvSpPr>
        <p:spPr>
          <a:xfrm>
            <a:off x="517585" y="5909911"/>
            <a:ext cx="4339087" cy="490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2707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es dia+1 fekvő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>
            <a:spLocks noGrp="1"/>
          </p:cNvSpPr>
          <p:nvPr>
            <p:ph type="title" hasCustomPrompt="1"/>
          </p:nvPr>
        </p:nvSpPr>
        <p:spPr>
          <a:xfrm>
            <a:off x="684193" y="615382"/>
            <a:ext cx="5411807" cy="8091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3200"/>
              </a:lnSpc>
              <a:defRPr sz="2400" b="1" baseline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Dia címe</a:t>
            </a:r>
            <a:br>
              <a:rPr lang="hu-HU" dirty="0"/>
            </a:br>
            <a:r>
              <a:rPr lang="hu-HU" dirty="0" err="1"/>
              <a:t>Arial</a:t>
            </a:r>
            <a:r>
              <a:rPr lang="hu-HU" dirty="0"/>
              <a:t> </a:t>
            </a:r>
            <a:r>
              <a:rPr lang="hu-HU" dirty="0" err="1"/>
              <a:t>Bold</a:t>
            </a:r>
            <a:r>
              <a:rPr lang="hu-HU" dirty="0"/>
              <a:t> 24pt </a:t>
            </a: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11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685701" y="2088682"/>
            <a:ext cx="5049937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 baseline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Arial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sp>
        <p:nvSpPr>
          <p:cNvPr id="10" name="Téglalap 9"/>
          <p:cNvSpPr/>
          <p:nvPr userDrawn="1"/>
        </p:nvSpPr>
        <p:spPr>
          <a:xfrm>
            <a:off x="6456363" y="1328286"/>
            <a:ext cx="5735638" cy="42158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8" name="Szöveg helye 2"/>
          <p:cNvSpPr>
            <a:spLocks noGrp="1"/>
          </p:cNvSpPr>
          <p:nvPr>
            <p:ph type="body" sz="quarter" idx="11" hasCustomPrompt="1"/>
          </p:nvPr>
        </p:nvSpPr>
        <p:spPr>
          <a:xfrm>
            <a:off x="684193" y="5612674"/>
            <a:ext cx="5040313" cy="29723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Forrás</a:t>
            </a:r>
          </a:p>
        </p:txBody>
      </p:sp>
    </p:spTree>
    <p:extLst>
      <p:ext uri="{BB962C8B-B14F-4D97-AF65-F5344CB8AC3E}">
        <p14:creationId xmlns:p14="http://schemas.microsoft.com/office/powerpoint/2010/main" val="3750473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őcím_kék">
    <p:bg>
      <p:bgPr>
        <a:solidFill>
          <a:srgbClr val="495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>
            <a:spLocks noGrp="1"/>
          </p:cNvSpPr>
          <p:nvPr>
            <p:ph type="title" hasCustomPrompt="1"/>
          </p:nvPr>
        </p:nvSpPr>
        <p:spPr>
          <a:xfrm>
            <a:off x="731838" y="1126155"/>
            <a:ext cx="10728325" cy="1728603"/>
          </a:xfrm>
        </p:spPr>
        <p:txBody>
          <a:bodyPr anchor="b">
            <a:noAutofit/>
          </a:bodyPr>
          <a:lstStyle>
            <a:lvl1pPr algn="ctr">
              <a:lnSpc>
                <a:spcPts val="6800"/>
              </a:lnSpc>
              <a:defRPr sz="5600" b="1">
                <a:solidFill>
                  <a:srgbClr val="FBCB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Arial</a:t>
            </a:r>
            <a:r>
              <a:rPr lang="hu-HU" dirty="0"/>
              <a:t> </a:t>
            </a:r>
            <a:r>
              <a:rPr lang="hu-HU" dirty="0" err="1"/>
              <a:t>Bold</a:t>
            </a:r>
            <a:r>
              <a:rPr lang="hu-HU" dirty="0"/>
              <a:t> 56pt</a:t>
            </a:r>
            <a:br>
              <a:rPr lang="hu-HU" dirty="0"/>
            </a:b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9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731837" y="3448250"/>
            <a:ext cx="10728325" cy="823912"/>
          </a:xfrm>
        </p:spPr>
        <p:txBody>
          <a:bodyPr anchor="t">
            <a:normAutofit/>
          </a:bodyPr>
          <a:lstStyle>
            <a:lvl1pPr marL="0" indent="0" algn="ctr">
              <a:buNone/>
              <a:defRPr sz="2600" b="0" baseline="0">
                <a:solidFill>
                  <a:srgbClr val="FBCB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 err="1"/>
              <a:t>Arial</a:t>
            </a:r>
            <a:r>
              <a:rPr lang="hu-HU" dirty="0"/>
              <a:t> 26pt</a:t>
            </a:r>
          </a:p>
          <a:p>
            <a:pPr lvl="0"/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7" name="Dátum helye 6"/>
          <p:cNvSpPr txBox="1">
            <a:spLocks/>
          </p:cNvSpPr>
          <p:nvPr userDrawn="1"/>
        </p:nvSpPr>
        <p:spPr>
          <a:xfrm>
            <a:off x="8647294" y="5800587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hu-HU"/>
            </a:defPPr>
            <a:lvl1pPr marL="0" algn="r" defTabSz="914400" rtl="0" eaLnBrk="1" latinLnBrk="0" hangingPunct="1">
              <a:defRPr sz="1400" kern="1200">
                <a:solidFill>
                  <a:srgbClr val="002E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5685454"/>
            <a:ext cx="3300232" cy="659354"/>
          </a:xfrm>
          <a:prstGeom prst="rect">
            <a:avLst/>
          </a:prstGeom>
        </p:spPr>
      </p:pic>
      <p:sp>
        <p:nvSpPr>
          <p:cNvPr id="14" name="Szöveg helye 13"/>
          <p:cNvSpPr>
            <a:spLocks noGrp="1"/>
          </p:cNvSpPr>
          <p:nvPr>
            <p:ph type="body" sz="quarter" idx="10" hasCustomPrompt="1"/>
          </p:nvPr>
        </p:nvSpPr>
        <p:spPr>
          <a:xfrm>
            <a:off x="4693442" y="5833848"/>
            <a:ext cx="2805113" cy="33275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dirty="0">
                <a:solidFill>
                  <a:schemeClr val="bg1"/>
                </a:solidFill>
              </a:rPr>
              <a:t>Készítő</a:t>
            </a:r>
          </a:p>
        </p:txBody>
      </p:sp>
      <p:sp>
        <p:nvSpPr>
          <p:cNvPr id="18" name="Szöveg helye 17"/>
          <p:cNvSpPr>
            <a:spLocks noGrp="1"/>
          </p:cNvSpPr>
          <p:nvPr>
            <p:ph type="body" sz="quarter" idx="11" hasCustomPrompt="1"/>
          </p:nvPr>
        </p:nvSpPr>
        <p:spPr>
          <a:xfrm>
            <a:off x="8647294" y="5815106"/>
            <a:ext cx="2743200" cy="350606"/>
          </a:xfrm>
        </p:spPr>
        <p:txBody>
          <a:bodyPr anchor="ctr">
            <a:normAutofit/>
          </a:bodyPr>
          <a:lstStyle>
            <a:lvl1pPr algn="r">
              <a:defRPr lang="hu-HU" sz="14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hu-HU" dirty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3747089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391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es dia+2 fekvő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 userDrawn="1"/>
        </p:nvSpPr>
        <p:spPr>
          <a:xfrm>
            <a:off x="7175500" y="1"/>
            <a:ext cx="5026126" cy="32629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 userDrawn="1"/>
        </p:nvSpPr>
        <p:spPr>
          <a:xfrm>
            <a:off x="7175500" y="3595036"/>
            <a:ext cx="5026126" cy="32629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7" name="Cím 1"/>
          <p:cNvSpPr>
            <a:spLocks noGrp="1"/>
          </p:cNvSpPr>
          <p:nvPr>
            <p:ph type="title" hasCustomPrompt="1"/>
          </p:nvPr>
        </p:nvSpPr>
        <p:spPr>
          <a:xfrm>
            <a:off x="684193" y="615382"/>
            <a:ext cx="5411807" cy="8091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3200"/>
              </a:lnSpc>
              <a:defRPr sz="2400" b="1" baseline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Dia címe</a:t>
            </a:r>
            <a:br>
              <a:rPr lang="hu-HU" dirty="0"/>
            </a:br>
            <a:r>
              <a:rPr lang="hu-HU" dirty="0" err="1"/>
              <a:t>Arial</a:t>
            </a:r>
            <a:r>
              <a:rPr lang="hu-HU" dirty="0"/>
              <a:t> </a:t>
            </a:r>
            <a:r>
              <a:rPr lang="hu-HU" dirty="0" err="1"/>
              <a:t>Bold</a:t>
            </a:r>
            <a:r>
              <a:rPr lang="hu-HU" dirty="0"/>
              <a:t> 24pt </a:t>
            </a: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11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685701" y="2088682"/>
            <a:ext cx="5049937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 baseline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Arial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pic>
        <p:nvPicPr>
          <p:cNvPr id="14" name="Kép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38392" y="560187"/>
            <a:ext cx="557785" cy="585217"/>
          </a:xfrm>
          <a:prstGeom prst="rect">
            <a:avLst/>
          </a:prstGeom>
          <a:noFill/>
        </p:spPr>
      </p:pic>
      <p:sp>
        <p:nvSpPr>
          <p:cNvPr id="15" name="Szövegdoboz 14"/>
          <p:cNvSpPr txBox="1"/>
          <p:nvPr userDrawn="1"/>
        </p:nvSpPr>
        <p:spPr>
          <a:xfrm>
            <a:off x="11120643" y="6057657"/>
            <a:ext cx="340092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95865688-847F-44E7-91FC-9A1A422756EC}" type="slidenum">
              <a:rPr lang="hu-HU" sz="1100" b="1" smtClean="0">
                <a:solidFill>
                  <a:srgbClr val="495999"/>
                </a:solidFill>
                <a:latin typeface="Muli ExtraBold" panose="00000900000000000000" pitchFamily="2" charset="-18"/>
              </a:rPr>
              <a:pPr algn="r"/>
              <a:t>‹#›</a:t>
            </a:fld>
            <a:endParaRPr lang="hu-HU" sz="1100" b="1" dirty="0">
              <a:solidFill>
                <a:srgbClr val="495999"/>
              </a:solidFill>
              <a:latin typeface="Muli ExtraBold" panose="00000900000000000000" pitchFamily="2" charset="-18"/>
            </a:endParaRPr>
          </a:p>
        </p:txBody>
      </p:sp>
      <p:sp>
        <p:nvSpPr>
          <p:cNvPr id="9" name="Szöveg helye 2"/>
          <p:cNvSpPr>
            <a:spLocks noGrp="1"/>
          </p:cNvSpPr>
          <p:nvPr>
            <p:ph type="body" sz="quarter" idx="11" hasCustomPrompt="1"/>
          </p:nvPr>
        </p:nvSpPr>
        <p:spPr>
          <a:xfrm>
            <a:off x="684193" y="5612674"/>
            <a:ext cx="5040313" cy="29723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Forrás</a:t>
            </a:r>
          </a:p>
        </p:txBody>
      </p:sp>
    </p:spTree>
    <p:extLst>
      <p:ext uri="{BB962C8B-B14F-4D97-AF65-F5344CB8AC3E}">
        <p14:creationId xmlns:p14="http://schemas.microsoft.com/office/powerpoint/2010/main" val="2433352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es dia+3 fekvő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>
            <a:spLocks noGrp="1"/>
          </p:cNvSpPr>
          <p:nvPr>
            <p:ph type="title" hasCustomPrompt="1"/>
          </p:nvPr>
        </p:nvSpPr>
        <p:spPr>
          <a:xfrm>
            <a:off x="684193" y="615382"/>
            <a:ext cx="5411807" cy="8091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3200"/>
              </a:lnSpc>
              <a:defRPr sz="2400" b="1" baseline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Dia címe</a:t>
            </a:r>
            <a:br>
              <a:rPr lang="hu-HU" dirty="0"/>
            </a:br>
            <a:r>
              <a:rPr lang="hu-HU" dirty="0" err="1"/>
              <a:t>Arial</a:t>
            </a:r>
            <a:r>
              <a:rPr lang="hu-HU" dirty="0"/>
              <a:t> </a:t>
            </a:r>
            <a:r>
              <a:rPr lang="hu-HU" dirty="0" err="1"/>
              <a:t>Bold</a:t>
            </a:r>
            <a:r>
              <a:rPr lang="hu-HU" dirty="0"/>
              <a:t> 24pt </a:t>
            </a: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11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685701" y="2088682"/>
            <a:ext cx="5049937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 baseline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Arial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sp>
        <p:nvSpPr>
          <p:cNvPr id="9" name="Téglalap 8"/>
          <p:cNvSpPr/>
          <p:nvPr userDrawn="1"/>
        </p:nvSpPr>
        <p:spPr>
          <a:xfrm>
            <a:off x="7175500" y="4783756"/>
            <a:ext cx="3566294" cy="20838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 userDrawn="1"/>
        </p:nvSpPr>
        <p:spPr>
          <a:xfrm>
            <a:off x="7185125" y="2387065"/>
            <a:ext cx="3566294" cy="20838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 userDrawn="1"/>
        </p:nvSpPr>
        <p:spPr>
          <a:xfrm>
            <a:off x="7175500" y="0"/>
            <a:ext cx="3566294" cy="20838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8" name="Szöveg helye 2"/>
          <p:cNvSpPr>
            <a:spLocks noGrp="1"/>
          </p:cNvSpPr>
          <p:nvPr>
            <p:ph type="body" sz="quarter" idx="11" hasCustomPrompt="1"/>
          </p:nvPr>
        </p:nvSpPr>
        <p:spPr>
          <a:xfrm>
            <a:off x="684193" y="5612674"/>
            <a:ext cx="5040313" cy="29723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Forrás</a:t>
            </a:r>
          </a:p>
        </p:txBody>
      </p:sp>
    </p:spTree>
    <p:extLst>
      <p:ext uri="{BB962C8B-B14F-4D97-AF65-F5344CB8AC3E}">
        <p14:creationId xmlns:p14="http://schemas.microsoft.com/office/powerpoint/2010/main" val="810851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>
            <a:spLocks noGrp="1"/>
          </p:cNvSpPr>
          <p:nvPr>
            <p:ph type="title" hasCustomPrompt="1"/>
          </p:nvPr>
        </p:nvSpPr>
        <p:spPr>
          <a:xfrm>
            <a:off x="684193" y="615382"/>
            <a:ext cx="8246981" cy="8091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3200"/>
              </a:lnSpc>
              <a:defRPr sz="2400" b="1" baseline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Dia címe</a:t>
            </a:r>
            <a:br>
              <a:rPr lang="hu-HU" dirty="0"/>
            </a:br>
            <a:r>
              <a:rPr lang="hu-HU" dirty="0" err="1"/>
              <a:t>Arial</a:t>
            </a:r>
            <a:r>
              <a:rPr lang="hu-HU" dirty="0"/>
              <a:t> </a:t>
            </a:r>
            <a:r>
              <a:rPr lang="hu-HU" dirty="0" err="1"/>
              <a:t>Bold</a:t>
            </a:r>
            <a:r>
              <a:rPr lang="hu-HU" dirty="0"/>
              <a:t> 24pt </a:t>
            </a: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11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685701" y="2088682"/>
            <a:ext cx="5049937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 baseline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Arial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sp>
        <p:nvSpPr>
          <p:cNvPr id="12" name="Szöveg helye 2"/>
          <p:cNvSpPr>
            <a:spLocks noGrp="1"/>
          </p:cNvSpPr>
          <p:nvPr>
            <p:ph type="body" idx="10" hasCustomPrompt="1"/>
          </p:nvPr>
        </p:nvSpPr>
        <p:spPr>
          <a:xfrm>
            <a:off x="6456363" y="2088682"/>
            <a:ext cx="5003800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Arial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sp>
        <p:nvSpPr>
          <p:cNvPr id="6" name="Szöveg helye 2"/>
          <p:cNvSpPr>
            <a:spLocks noGrp="1"/>
          </p:cNvSpPr>
          <p:nvPr>
            <p:ph type="body" sz="quarter" idx="11" hasCustomPrompt="1"/>
          </p:nvPr>
        </p:nvSpPr>
        <p:spPr>
          <a:xfrm>
            <a:off x="684193" y="5612674"/>
            <a:ext cx="5040313" cy="29723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 err="1"/>
              <a:t>Source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45895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+1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 userDrawn="1"/>
        </p:nvSpPr>
        <p:spPr>
          <a:xfrm>
            <a:off x="7170821" y="0"/>
            <a:ext cx="502117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Cím 1"/>
          <p:cNvSpPr>
            <a:spLocks noGrp="1"/>
          </p:cNvSpPr>
          <p:nvPr>
            <p:ph type="title" hasCustomPrompt="1"/>
          </p:nvPr>
        </p:nvSpPr>
        <p:spPr>
          <a:xfrm>
            <a:off x="684193" y="615382"/>
            <a:ext cx="5411807" cy="8091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3200"/>
              </a:lnSpc>
              <a:defRPr sz="2400" b="1" baseline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Dia címe</a:t>
            </a:r>
            <a:br>
              <a:rPr lang="hu-HU" dirty="0"/>
            </a:br>
            <a:r>
              <a:rPr lang="hu-HU" dirty="0" err="1"/>
              <a:t>Arial</a:t>
            </a:r>
            <a:r>
              <a:rPr lang="hu-HU" dirty="0"/>
              <a:t> </a:t>
            </a:r>
            <a:r>
              <a:rPr lang="hu-HU" dirty="0" err="1"/>
              <a:t>Bold</a:t>
            </a:r>
            <a:r>
              <a:rPr lang="hu-HU" dirty="0"/>
              <a:t> 24pt </a:t>
            </a: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11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685701" y="2088682"/>
            <a:ext cx="5049937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 baseline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Arial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pic>
        <p:nvPicPr>
          <p:cNvPr id="14" name="Kép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38392" y="560187"/>
            <a:ext cx="557785" cy="585217"/>
          </a:xfrm>
          <a:prstGeom prst="rect">
            <a:avLst/>
          </a:prstGeom>
          <a:noFill/>
        </p:spPr>
      </p:pic>
      <p:sp>
        <p:nvSpPr>
          <p:cNvPr id="15" name="Szövegdoboz 14"/>
          <p:cNvSpPr txBox="1"/>
          <p:nvPr userDrawn="1"/>
        </p:nvSpPr>
        <p:spPr>
          <a:xfrm>
            <a:off x="11120643" y="6057657"/>
            <a:ext cx="340092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95865688-847F-44E7-91FC-9A1A422756EC}" type="slidenum">
              <a:rPr lang="hu-HU" sz="1100" b="1" smtClean="0">
                <a:solidFill>
                  <a:srgbClr val="495999"/>
                </a:solidFill>
                <a:latin typeface="Muli ExtraBold" panose="00000900000000000000" pitchFamily="2" charset="-18"/>
              </a:rPr>
              <a:pPr algn="r"/>
              <a:t>‹#›</a:t>
            </a:fld>
            <a:endParaRPr lang="hu-HU" sz="1100" b="1" dirty="0">
              <a:solidFill>
                <a:srgbClr val="495999"/>
              </a:solidFill>
              <a:latin typeface="Muli ExtraBold" panose="00000900000000000000" pitchFamily="2" charset="-18"/>
            </a:endParaRPr>
          </a:p>
        </p:txBody>
      </p:sp>
      <p:sp>
        <p:nvSpPr>
          <p:cNvPr id="8" name="Szöveg helye 2"/>
          <p:cNvSpPr>
            <a:spLocks noGrp="1"/>
          </p:cNvSpPr>
          <p:nvPr>
            <p:ph type="body" sz="quarter" idx="11" hasCustomPrompt="1"/>
          </p:nvPr>
        </p:nvSpPr>
        <p:spPr>
          <a:xfrm>
            <a:off x="684193" y="5612674"/>
            <a:ext cx="5040313" cy="29723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 err="1"/>
              <a:t>Source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44959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+1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>
            <a:spLocks noGrp="1"/>
          </p:cNvSpPr>
          <p:nvPr>
            <p:ph type="title" hasCustomPrompt="1"/>
          </p:nvPr>
        </p:nvSpPr>
        <p:spPr>
          <a:xfrm>
            <a:off x="684193" y="615382"/>
            <a:ext cx="5411807" cy="8091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3200"/>
              </a:lnSpc>
              <a:defRPr sz="2400" b="1" baseline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Dia címe</a:t>
            </a:r>
            <a:br>
              <a:rPr lang="hu-HU" dirty="0"/>
            </a:br>
            <a:r>
              <a:rPr lang="hu-HU" dirty="0" err="1"/>
              <a:t>Arial</a:t>
            </a:r>
            <a:r>
              <a:rPr lang="hu-HU" dirty="0"/>
              <a:t> </a:t>
            </a:r>
            <a:r>
              <a:rPr lang="hu-HU" dirty="0" err="1"/>
              <a:t>Bold</a:t>
            </a:r>
            <a:r>
              <a:rPr lang="hu-HU" dirty="0"/>
              <a:t> 24pt </a:t>
            </a: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11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685701" y="2088682"/>
            <a:ext cx="5049937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 baseline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Arial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sp>
        <p:nvSpPr>
          <p:cNvPr id="10" name="Téglalap 9"/>
          <p:cNvSpPr/>
          <p:nvPr userDrawn="1"/>
        </p:nvSpPr>
        <p:spPr>
          <a:xfrm>
            <a:off x="6456363" y="1328286"/>
            <a:ext cx="5735638" cy="42158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 helye 2"/>
          <p:cNvSpPr>
            <a:spLocks noGrp="1"/>
          </p:cNvSpPr>
          <p:nvPr>
            <p:ph type="body" sz="quarter" idx="11" hasCustomPrompt="1"/>
          </p:nvPr>
        </p:nvSpPr>
        <p:spPr>
          <a:xfrm>
            <a:off x="684193" y="5612674"/>
            <a:ext cx="5040313" cy="29723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 err="1"/>
              <a:t>Source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7929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+2 Landsc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 userDrawn="1"/>
        </p:nvSpPr>
        <p:spPr>
          <a:xfrm>
            <a:off x="7175500" y="1"/>
            <a:ext cx="5026126" cy="32629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 userDrawn="1"/>
        </p:nvSpPr>
        <p:spPr>
          <a:xfrm>
            <a:off x="7175500" y="3595036"/>
            <a:ext cx="5026126" cy="32629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Cím 1"/>
          <p:cNvSpPr>
            <a:spLocks noGrp="1"/>
          </p:cNvSpPr>
          <p:nvPr>
            <p:ph type="title" hasCustomPrompt="1"/>
          </p:nvPr>
        </p:nvSpPr>
        <p:spPr>
          <a:xfrm>
            <a:off x="684193" y="615382"/>
            <a:ext cx="5411807" cy="8091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3200"/>
              </a:lnSpc>
              <a:defRPr sz="2400" b="1" baseline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Dia címe</a:t>
            </a:r>
            <a:br>
              <a:rPr lang="hu-HU" dirty="0"/>
            </a:br>
            <a:r>
              <a:rPr lang="hu-HU" dirty="0" err="1"/>
              <a:t>Arial</a:t>
            </a:r>
            <a:r>
              <a:rPr lang="hu-HU" dirty="0"/>
              <a:t> </a:t>
            </a:r>
            <a:r>
              <a:rPr lang="hu-HU" dirty="0" err="1"/>
              <a:t>Bold</a:t>
            </a:r>
            <a:r>
              <a:rPr lang="hu-HU" dirty="0"/>
              <a:t> 24pt </a:t>
            </a: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11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685701" y="2088682"/>
            <a:ext cx="5049937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 baseline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Arial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pic>
        <p:nvPicPr>
          <p:cNvPr id="14" name="Kép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38392" y="560187"/>
            <a:ext cx="557785" cy="585217"/>
          </a:xfrm>
          <a:prstGeom prst="rect">
            <a:avLst/>
          </a:prstGeom>
          <a:noFill/>
        </p:spPr>
      </p:pic>
      <p:sp>
        <p:nvSpPr>
          <p:cNvPr id="15" name="Szövegdoboz 14"/>
          <p:cNvSpPr txBox="1"/>
          <p:nvPr userDrawn="1"/>
        </p:nvSpPr>
        <p:spPr>
          <a:xfrm>
            <a:off x="11120643" y="6057657"/>
            <a:ext cx="340092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95865688-847F-44E7-91FC-9A1A422756EC}" type="slidenum">
              <a:rPr lang="hu-HU" sz="1100" b="1" smtClean="0">
                <a:solidFill>
                  <a:srgbClr val="495999"/>
                </a:solidFill>
                <a:latin typeface="Muli ExtraBold" panose="00000900000000000000" pitchFamily="2" charset="-18"/>
              </a:rPr>
              <a:pPr algn="r"/>
              <a:t>‹#›</a:t>
            </a:fld>
            <a:endParaRPr lang="hu-HU" sz="1100" b="1" dirty="0">
              <a:solidFill>
                <a:srgbClr val="495999"/>
              </a:solidFill>
              <a:latin typeface="Muli ExtraBold" panose="00000900000000000000" pitchFamily="2" charset="-18"/>
            </a:endParaRPr>
          </a:p>
        </p:txBody>
      </p:sp>
      <p:sp>
        <p:nvSpPr>
          <p:cNvPr id="9" name="Szöveg helye 2"/>
          <p:cNvSpPr>
            <a:spLocks noGrp="1"/>
          </p:cNvSpPr>
          <p:nvPr>
            <p:ph type="body" sz="quarter" idx="11" hasCustomPrompt="1"/>
          </p:nvPr>
        </p:nvSpPr>
        <p:spPr>
          <a:xfrm>
            <a:off x="684193" y="5612674"/>
            <a:ext cx="5040313" cy="29723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 err="1"/>
              <a:t>Source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24967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+3 Landsc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>
            <a:spLocks noGrp="1"/>
          </p:cNvSpPr>
          <p:nvPr>
            <p:ph type="title" hasCustomPrompt="1"/>
          </p:nvPr>
        </p:nvSpPr>
        <p:spPr>
          <a:xfrm>
            <a:off x="684193" y="615382"/>
            <a:ext cx="5411807" cy="8091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3200"/>
              </a:lnSpc>
              <a:defRPr sz="2400" b="1" baseline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Dia címe</a:t>
            </a:r>
            <a:br>
              <a:rPr lang="hu-HU" dirty="0"/>
            </a:br>
            <a:r>
              <a:rPr lang="hu-HU" dirty="0" err="1"/>
              <a:t>Arial</a:t>
            </a:r>
            <a:r>
              <a:rPr lang="hu-HU" dirty="0"/>
              <a:t> </a:t>
            </a:r>
            <a:r>
              <a:rPr lang="hu-HU" dirty="0" err="1"/>
              <a:t>Bold</a:t>
            </a:r>
            <a:r>
              <a:rPr lang="hu-HU" dirty="0"/>
              <a:t> 24pt </a:t>
            </a: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11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685701" y="2088682"/>
            <a:ext cx="5049937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 baseline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Arial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sp>
        <p:nvSpPr>
          <p:cNvPr id="9" name="Téglalap 8"/>
          <p:cNvSpPr/>
          <p:nvPr userDrawn="1"/>
        </p:nvSpPr>
        <p:spPr>
          <a:xfrm>
            <a:off x="7175500" y="4783756"/>
            <a:ext cx="3566294" cy="20838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 userDrawn="1"/>
        </p:nvSpPr>
        <p:spPr>
          <a:xfrm>
            <a:off x="7185125" y="2387065"/>
            <a:ext cx="3566294" cy="20838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 userDrawn="1"/>
        </p:nvSpPr>
        <p:spPr>
          <a:xfrm>
            <a:off x="7175500" y="0"/>
            <a:ext cx="3566294" cy="20838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 helye 2"/>
          <p:cNvSpPr>
            <a:spLocks noGrp="1"/>
          </p:cNvSpPr>
          <p:nvPr>
            <p:ph type="body" sz="quarter" idx="11" hasCustomPrompt="1"/>
          </p:nvPr>
        </p:nvSpPr>
        <p:spPr>
          <a:xfrm>
            <a:off x="684193" y="5612674"/>
            <a:ext cx="5040313" cy="29723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 err="1"/>
              <a:t>Source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9348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ble Placeholder 4"/>
          <p:cNvSpPr>
            <a:spLocks noGrp="1"/>
          </p:cNvSpPr>
          <p:nvPr>
            <p:ph type="tbl" sz="quarter" idx="14" hasCustomPrompt="1"/>
          </p:nvPr>
        </p:nvSpPr>
        <p:spPr>
          <a:xfrm>
            <a:off x="695325" y="1655545"/>
            <a:ext cx="10764838" cy="4510305"/>
          </a:xfrm>
        </p:spPr>
        <p:txBody>
          <a:bodyPr anchor="ctr" anchorCtr="1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Táblázat beszúrása</a:t>
            </a:r>
          </a:p>
        </p:txBody>
      </p:sp>
      <p:pic>
        <p:nvPicPr>
          <p:cNvPr id="10" name="Kép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38392" y="560187"/>
            <a:ext cx="557785" cy="585217"/>
          </a:xfrm>
          <a:prstGeom prst="rect">
            <a:avLst/>
          </a:prstGeom>
        </p:spPr>
      </p:pic>
      <p:sp>
        <p:nvSpPr>
          <p:cNvPr id="7" name="Szövegdoboz 6"/>
          <p:cNvSpPr txBox="1"/>
          <p:nvPr userDrawn="1"/>
        </p:nvSpPr>
        <p:spPr>
          <a:xfrm>
            <a:off x="701038" y="585539"/>
            <a:ext cx="5034600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u-HU" sz="3800" b="1" dirty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Tartalom</a:t>
            </a:r>
          </a:p>
        </p:txBody>
      </p:sp>
    </p:spTree>
    <p:extLst>
      <p:ext uri="{BB962C8B-B14F-4D97-AF65-F5344CB8AC3E}">
        <p14:creationId xmlns:p14="http://schemas.microsoft.com/office/powerpoint/2010/main" val="4006866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4" pos="3840">
          <p15:clr>
            <a:srgbClr val="FBAE40"/>
          </p15:clr>
        </p15:guide>
        <p15:guide id="5" pos="4520">
          <p15:clr>
            <a:srgbClr val="FBAE40"/>
          </p15:clr>
        </p15:guide>
        <p15:guide id="6" pos="3160">
          <p15:clr>
            <a:srgbClr val="FBAE40"/>
          </p15:clr>
        </p15:guide>
        <p15:guide id="7" pos="4067">
          <p15:clr>
            <a:srgbClr val="FBAE40"/>
          </p15:clr>
        </p15:guide>
        <p15:guide id="8" pos="3613">
          <p15:clr>
            <a:srgbClr val="FBAE40"/>
          </p15:clr>
        </p15:guide>
        <p15:guide id="9" pos="7219">
          <p15:clr>
            <a:srgbClr val="FBAE40"/>
          </p15:clr>
        </p15:guide>
        <p15:guide id="10" pos="438">
          <p15:clr>
            <a:srgbClr val="FBAE40"/>
          </p15:clr>
        </p15:guide>
        <p15:guide id="11" orient="horz" pos="3884">
          <p15:clr>
            <a:srgbClr val="FBAE40"/>
          </p15:clr>
        </p15:guide>
        <p15:guide id="12" orient="horz" pos="436">
          <p15:clr>
            <a:srgbClr val="FBAE40"/>
          </p15:clr>
        </p15:guide>
        <p15:guide id="13" pos="56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ble Placeholder 4"/>
          <p:cNvSpPr>
            <a:spLocks noGrp="1"/>
          </p:cNvSpPr>
          <p:nvPr>
            <p:ph type="tbl" sz="quarter" idx="14" hasCustomPrompt="1"/>
          </p:nvPr>
        </p:nvSpPr>
        <p:spPr>
          <a:xfrm>
            <a:off x="695325" y="1655545"/>
            <a:ext cx="10764838" cy="4510305"/>
          </a:xfrm>
        </p:spPr>
        <p:txBody>
          <a:bodyPr anchor="ctr" anchorCtr="1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Táblázat beszúrása</a:t>
            </a:r>
          </a:p>
        </p:txBody>
      </p:sp>
      <p:pic>
        <p:nvPicPr>
          <p:cNvPr id="10" name="Kép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38392" y="560187"/>
            <a:ext cx="557785" cy="585217"/>
          </a:xfrm>
          <a:prstGeom prst="rect">
            <a:avLst/>
          </a:prstGeom>
        </p:spPr>
      </p:pic>
      <p:sp>
        <p:nvSpPr>
          <p:cNvPr id="7" name="Szövegdoboz 6"/>
          <p:cNvSpPr txBox="1"/>
          <p:nvPr userDrawn="1"/>
        </p:nvSpPr>
        <p:spPr>
          <a:xfrm>
            <a:off x="701038" y="585539"/>
            <a:ext cx="5034600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u-HU" sz="3800" b="1" dirty="0" err="1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hu-HU" sz="3800" b="1" dirty="0">
              <a:solidFill>
                <a:srgbClr val="495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032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4" pos="3840">
          <p15:clr>
            <a:srgbClr val="FBAE40"/>
          </p15:clr>
        </p15:guide>
        <p15:guide id="5" pos="4520">
          <p15:clr>
            <a:srgbClr val="FBAE40"/>
          </p15:clr>
        </p15:guide>
        <p15:guide id="6" pos="3160">
          <p15:clr>
            <a:srgbClr val="FBAE40"/>
          </p15:clr>
        </p15:guide>
        <p15:guide id="7" pos="4067">
          <p15:clr>
            <a:srgbClr val="FBAE40"/>
          </p15:clr>
        </p15:guide>
        <p15:guide id="8" pos="3613">
          <p15:clr>
            <a:srgbClr val="FBAE40"/>
          </p15:clr>
        </p15:guide>
        <p15:guide id="9" pos="7219">
          <p15:clr>
            <a:srgbClr val="FBAE40"/>
          </p15:clr>
        </p15:guide>
        <p15:guide id="10" pos="438">
          <p15:clr>
            <a:srgbClr val="FBAE40"/>
          </p15:clr>
        </p15:guide>
        <p15:guide id="11" orient="horz" pos="3884">
          <p15:clr>
            <a:srgbClr val="FBAE40"/>
          </p15:clr>
        </p15:guide>
        <p15:guide id="12" orient="horz" pos="436">
          <p15:clr>
            <a:srgbClr val="FBAE40"/>
          </p15:clr>
        </p15:guide>
        <p15:guide id="13" pos="56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választó_kék">
    <p:bg>
      <p:bgPr>
        <a:solidFill>
          <a:srgbClr val="FBC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66328" y="5265020"/>
            <a:ext cx="1139279" cy="119531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83973" y="431534"/>
            <a:ext cx="1139279" cy="119531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8" y="413889"/>
            <a:ext cx="1139279" cy="1195310"/>
          </a:xfrm>
          <a:prstGeom prst="rect">
            <a:avLst/>
          </a:prstGeom>
        </p:spPr>
      </p:pic>
      <p:sp>
        <p:nvSpPr>
          <p:cNvPr id="6" name="Cím 1"/>
          <p:cNvSpPr>
            <a:spLocks noGrp="1"/>
          </p:cNvSpPr>
          <p:nvPr>
            <p:ph type="title" hasCustomPrompt="1"/>
          </p:nvPr>
        </p:nvSpPr>
        <p:spPr>
          <a:xfrm>
            <a:off x="712588" y="3429000"/>
            <a:ext cx="8208962" cy="2958229"/>
          </a:xfrm>
        </p:spPr>
        <p:txBody>
          <a:bodyPr anchor="b">
            <a:noAutofit/>
          </a:bodyPr>
          <a:lstStyle>
            <a:lvl1pPr>
              <a:lnSpc>
                <a:spcPts val="6800"/>
              </a:lnSpc>
              <a:defRPr sz="5600" b="1">
                <a:solidFill>
                  <a:srgbClr val="002E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Arial</a:t>
            </a:r>
            <a:r>
              <a:rPr lang="hu-HU" dirty="0"/>
              <a:t> </a:t>
            </a:r>
            <a:r>
              <a:rPr lang="hu-HU" dirty="0" err="1"/>
              <a:t>Bold</a:t>
            </a:r>
            <a:r>
              <a:rPr lang="hu-HU" dirty="0"/>
              <a:t> 56pt</a:t>
            </a:r>
            <a:br>
              <a:rPr lang="hu-HU" dirty="0"/>
            </a:br>
            <a:r>
              <a:rPr lang="hu-HU" dirty="0" err="1"/>
              <a:t>max</a:t>
            </a:r>
            <a:r>
              <a:rPr lang="hu-HU" dirty="0"/>
              <a:t>. 3 sor</a:t>
            </a:r>
          </a:p>
        </p:txBody>
      </p:sp>
    </p:spTree>
    <p:extLst>
      <p:ext uri="{BB962C8B-B14F-4D97-AF65-F5344CB8AC3E}">
        <p14:creationId xmlns:p14="http://schemas.microsoft.com/office/powerpoint/2010/main" val="2493988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választó_fehér">
    <p:bg>
      <p:bgPr>
        <a:solidFill>
          <a:srgbClr val="495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66328" y="5265020"/>
            <a:ext cx="1139279" cy="119531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83973" y="431534"/>
            <a:ext cx="1139279" cy="119531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8" y="413889"/>
            <a:ext cx="1139279" cy="1195310"/>
          </a:xfrm>
          <a:prstGeom prst="rect">
            <a:avLst/>
          </a:prstGeom>
        </p:spPr>
      </p:pic>
      <p:sp>
        <p:nvSpPr>
          <p:cNvPr id="6" name="Cím 1"/>
          <p:cNvSpPr>
            <a:spLocks noGrp="1"/>
          </p:cNvSpPr>
          <p:nvPr>
            <p:ph type="title" hasCustomPrompt="1"/>
          </p:nvPr>
        </p:nvSpPr>
        <p:spPr>
          <a:xfrm>
            <a:off x="712588" y="3429000"/>
            <a:ext cx="8208962" cy="2958229"/>
          </a:xfrm>
        </p:spPr>
        <p:txBody>
          <a:bodyPr anchor="b">
            <a:noAutofit/>
          </a:bodyPr>
          <a:lstStyle>
            <a:lvl1pPr>
              <a:lnSpc>
                <a:spcPts val="6800"/>
              </a:lnSpc>
              <a:defRPr sz="5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Arial</a:t>
            </a:r>
            <a:r>
              <a:rPr lang="hu-HU" dirty="0"/>
              <a:t> </a:t>
            </a:r>
            <a:r>
              <a:rPr lang="hu-HU" dirty="0" err="1"/>
              <a:t>Bold</a:t>
            </a:r>
            <a:r>
              <a:rPr lang="hu-HU" dirty="0"/>
              <a:t> 56pt</a:t>
            </a:r>
            <a:br>
              <a:rPr lang="hu-HU" dirty="0"/>
            </a:br>
            <a:r>
              <a:rPr lang="hu-HU" dirty="0" err="1"/>
              <a:t>max</a:t>
            </a:r>
            <a:r>
              <a:rPr lang="hu-HU" dirty="0"/>
              <a:t>. 3 sor</a:t>
            </a:r>
          </a:p>
        </p:txBody>
      </p:sp>
    </p:spTree>
    <p:extLst>
      <p:ext uri="{BB962C8B-B14F-4D97-AF65-F5344CB8AC3E}">
        <p14:creationId xmlns:p14="http://schemas.microsoft.com/office/powerpoint/2010/main" val="1652648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választó_sárga">
    <p:bg>
      <p:bgPr>
        <a:solidFill>
          <a:srgbClr val="495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66328" y="5265020"/>
            <a:ext cx="1139279" cy="1195309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83973" y="431534"/>
            <a:ext cx="1139279" cy="119530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8" y="413889"/>
            <a:ext cx="1139279" cy="1195309"/>
          </a:xfrm>
          <a:prstGeom prst="rect">
            <a:avLst/>
          </a:prstGeom>
        </p:spPr>
      </p:pic>
      <p:sp>
        <p:nvSpPr>
          <p:cNvPr id="6" name="Cím 1"/>
          <p:cNvSpPr>
            <a:spLocks noGrp="1"/>
          </p:cNvSpPr>
          <p:nvPr>
            <p:ph type="title" hasCustomPrompt="1"/>
          </p:nvPr>
        </p:nvSpPr>
        <p:spPr>
          <a:xfrm>
            <a:off x="712588" y="3429000"/>
            <a:ext cx="8208962" cy="2958229"/>
          </a:xfrm>
        </p:spPr>
        <p:txBody>
          <a:bodyPr anchor="b">
            <a:noAutofit/>
          </a:bodyPr>
          <a:lstStyle>
            <a:lvl1pPr>
              <a:lnSpc>
                <a:spcPts val="6800"/>
              </a:lnSpc>
              <a:defRPr sz="5600" b="1" baseline="0">
                <a:solidFill>
                  <a:srgbClr val="FBCB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Arial</a:t>
            </a:r>
            <a:r>
              <a:rPr lang="hu-HU" dirty="0"/>
              <a:t> </a:t>
            </a:r>
            <a:r>
              <a:rPr lang="hu-HU" dirty="0" err="1"/>
              <a:t>Bold</a:t>
            </a:r>
            <a:r>
              <a:rPr lang="hu-HU" dirty="0"/>
              <a:t> 56pt</a:t>
            </a:r>
            <a:br>
              <a:rPr lang="hu-HU" dirty="0"/>
            </a:br>
            <a:r>
              <a:rPr lang="hu-HU" dirty="0" err="1"/>
              <a:t>max</a:t>
            </a:r>
            <a:r>
              <a:rPr lang="hu-HU" dirty="0"/>
              <a:t>. 3 sor</a:t>
            </a:r>
          </a:p>
        </p:txBody>
      </p:sp>
    </p:spTree>
    <p:extLst>
      <p:ext uri="{BB962C8B-B14F-4D97-AF65-F5344CB8AC3E}">
        <p14:creationId xmlns:p14="http://schemas.microsoft.com/office/powerpoint/2010/main" val="418863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választó képpel_kék">
    <p:bg>
      <p:bgPr>
        <a:solidFill>
          <a:srgbClr val="FBC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 userDrawn="1"/>
        </p:nvSpPr>
        <p:spPr>
          <a:xfrm>
            <a:off x="7170821" y="0"/>
            <a:ext cx="502117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66328" y="5265020"/>
            <a:ext cx="1139279" cy="119531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83973" y="431534"/>
            <a:ext cx="1139279" cy="119531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8" y="413889"/>
            <a:ext cx="1139279" cy="1195310"/>
          </a:xfrm>
          <a:prstGeom prst="rect">
            <a:avLst/>
          </a:prstGeom>
        </p:spPr>
      </p:pic>
      <p:sp>
        <p:nvSpPr>
          <p:cNvPr id="6" name="Cím 1"/>
          <p:cNvSpPr>
            <a:spLocks noGrp="1"/>
          </p:cNvSpPr>
          <p:nvPr>
            <p:ph type="title" hasCustomPrompt="1"/>
          </p:nvPr>
        </p:nvSpPr>
        <p:spPr>
          <a:xfrm>
            <a:off x="712588" y="3429000"/>
            <a:ext cx="5383412" cy="2958229"/>
          </a:xfrm>
        </p:spPr>
        <p:txBody>
          <a:bodyPr anchor="b">
            <a:noAutofit/>
          </a:bodyPr>
          <a:lstStyle>
            <a:lvl1pPr>
              <a:lnSpc>
                <a:spcPts val="6800"/>
              </a:lnSpc>
              <a:defRPr sz="5600" b="1">
                <a:solidFill>
                  <a:srgbClr val="002E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Arial</a:t>
            </a:r>
            <a:r>
              <a:rPr lang="hu-HU" dirty="0"/>
              <a:t> </a:t>
            </a:r>
            <a:r>
              <a:rPr lang="hu-HU" dirty="0" err="1"/>
              <a:t>Bold</a:t>
            </a:r>
            <a:r>
              <a:rPr lang="hu-HU" dirty="0"/>
              <a:t> 56pt</a:t>
            </a:r>
            <a:br>
              <a:rPr lang="hu-HU" dirty="0"/>
            </a:br>
            <a:r>
              <a:rPr lang="hu-HU" dirty="0" err="1"/>
              <a:t>max</a:t>
            </a:r>
            <a:r>
              <a:rPr lang="hu-HU" dirty="0"/>
              <a:t>. 3 sor</a:t>
            </a:r>
          </a:p>
        </p:txBody>
      </p:sp>
    </p:spTree>
    <p:extLst>
      <p:ext uri="{BB962C8B-B14F-4D97-AF65-F5344CB8AC3E}">
        <p14:creationId xmlns:p14="http://schemas.microsoft.com/office/powerpoint/2010/main" val="1424714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választó képpel_fehér">
    <p:bg>
      <p:bgPr>
        <a:solidFill>
          <a:srgbClr val="495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 userDrawn="1"/>
        </p:nvSpPr>
        <p:spPr>
          <a:xfrm>
            <a:off x="7170821" y="0"/>
            <a:ext cx="502117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66328" y="5265020"/>
            <a:ext cx="1139279" cy="119531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83973" y="431534"/>
            <a:ext cx="1139279" cy="119531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8" y="413889"/>
            <a:ext cx="1139279" cy="1195310"/>
          </a:xfrm>
          <a:prstGeom prst="rect">
            <a:avLst/>
          </a:prstGeom>
        </p:spPr>
      </p:pic>
      <p:sp>
        <p:nvSpPr>
          <p:cNvPr id="6" name="Cím 1"/>
          <p:cNvSpPr>
            <a:spLocks noGrp="1"/>
          </p:cNvSpPr>
          <p:nvPr>
            <p:ph type="title" hasCustomPrompt="1"/>
          </p:nvPr>
        </p:nvSpPr>
        <p:spPr>
          <a:xfrm>
            <a:off x="712588" y="3429000"/>
            <a:ext cx="5383412" cy="2958229"/>
          </a:xfrm>
        </p:spPr>
        <p:txBody>
          <a:bodyPr anchor="b">
            <a:noAutofit/>
          </a:bodyPr>
          <a:lstStyle>
            <a:lvl1pPr>
              <a:lnSpc>
                <a:spcPts val="6800"/>
              </a:lnSpc>
              <a:defRPr sz="5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Arial</a:t>
            </a:r>
            <a:r>
              <a:rPr lang="hu-HU" dirty="0"/>
              <a:t> </a:t>
            </a:r>
            <a:r>
              <a:rPr lang="hu-HU" dirty="0" err="1"/>
              <a:t>Bold</a:t>
            </a:r>
            <a:r>
              <a:rPr lang="hu-HU" dirty="0"/>
              <a:t> 56pt</a:t>
            </a:r>
            <a:br>
              <a:rPr lang="hu-HU" dirty="0"/>
            </a:br>
            <a:r>
              <a:rPr lang="hu-HU" dirty="0" err="1"/>
              <a:t>max</a:t>
            </a:r>
            <a:r>
              <a:rPr lang="hu-HU" dirty="0"/>
              <a:t>. 3 sor</a:t>
            </a:r>
          </a:p>
        </p:txBody>
      </p:sp>
    </p:spTree>
    <p:extLst>
      <p:ext uri="{BB962C8B-B14F-4D97-AF65-F5344CB8AC3E}">
        <p14:creationId xmlns:p14="http://schemas.microsoft.com/office/powerpoint/2010/main" val="1042688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93818" y="605756"/>
            <a:ext cx="8536809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83394" y="2406317"/>
            <a:ext cx="5412606" cy="37706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03572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91" r:id="rId2"/>
    <p:sldLayoutId id="2147483705" r:id="rId3"/>
    <p:sldLayoutId id="2147483692" r:id="rId4"/>
    <p:sldLayoutId id="2147483680" r:id="rId5"/>
    <p:sldLayoutId id="2147483681" r:id="rId6"/>
    <p:sldLayoutId id="2147483682" r:id="rId7"/>
    <p:sldLayoutId id="2147483684" r:id="rId8"/>
    <p:sldLayoutId id="2147483685" r:id="rId9"/>
    <p:sldLayoutId id="2147483686" r:id="rId10"/>
    <p:sldLayoutId id="2147483723" r:id="rId11"/>
    <p:sldLayoutId id="2147483724" r:id="rId12"/>
    <p:sldLayoutId id="2147483737" r:id="rId13"/>
    <p:sldLayoutId id="2147483738" r:id="rId14"/>
    <p:sldLayoutId id="2147483739" r:id="rId15"/>
    <p:sldLayoutId id="2147483740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rgbClr val="4959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rgbClr val="4959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rgbClr val="4959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rgbClr val="4959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4959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4959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 userDrawn="1"/>
        </p:nvSpPr>
        <p:spPr>
          <a:xfrm>
            <a:off x="679025" y="6041713"/>
            <a:ext cx="2176839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hu-HU" sz="1100" b="1" dirty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Budapesti </a:t>
            </a:r>
            <a:r>
              <a:rPr lang="hu-HU" sz="1100" b="1" dirty="0" err="1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Corvinus</a:t>
            </a:r>
            <a:r>
              <a:rPr lang="hu-HU" sz="1100" b="1" dirty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Egyetem</a:t>
            </a:r>
          </a:p>
        </p:txBody>
      </p:sp>
      <p:pic>
        <p:nvPicPr>
          <p:cNvPr id="9" name="Kép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38392" y="560187"/>
            <a:ext cx="557785" cy="585217"/>
          </a:xfrm>
          <a:prstGeom prst="rect">
            <a:avLst/>
          </a:prstGeom>
          <a:noFill/>
        </p:spPr>
      </p:pic>
      <p:sp>
        <p:nvSpPr>
          <p:cNvPr id="10" name="Szövegdoboz 9"/>
          <p:cNvSpPr txBox="1"/>
          <p:nvPr userDrawn="1"/>
        </p:nvSpPr>
        <p:spPr>
          <a:xfrm>
            <a:off x="11120643" y="6057657"/>
            <a:ext cx="340092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95865688-847F-44E7-91FC-9A1A422756EC}" type="slidenum">
              <a:rPr lang="hu-HU" sz="1100" b="1" smtClean="0">
                <a:solidFill>
                  <a:srgbClr val="49599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hu-HU" sz="1100" b="1" dirty="0">
              <a:solidFill>
                <a:srgbClr val="49599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 helye 2"/>
          <p:cNvSpPr txBox="1">
            <a:spLocks/>
          </p:cNvSpPr>
          <p:nvPr userDrawn="1"/>
        </p:nvSpPr>
        <p:spPr>
          <a:xfrm>
            <a:off x="695325" y="5612674"/>
            <a:ext cx="5040313" cy="297238"/>
          </a:xfrm>
          <a:prstGeom prst="rect">
            <a:avLst/>
          </a:prstGeom>
          <a:noFill/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solidFill>
                <a:srgbClr val="495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zövegdoboz 14"/>
          <p:cNvSpPr txBox="1"/>
          <p:nvPr userDrawn="1"/>
        </p:nvSpPr>
        <p:spPr>
          <a:xfrm>
            <a:off x="3005156" y="6045193"/>
            <a:ext cx="3090843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1100" b="0" dirty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Prezentáció címe</a:t>
            </a:r>
          </a:p>
        </p:txBody>
      </p:sp>
    </p:spTree>
    <p:extLst>
      <p:ext uri="{BB962C8B-B14F-4D97-AF65-F5344CB8AC3E}">
        <p14:creationId xmlns:p14="http://schemas.microsoft.com/office/powerpoint/2010/main" val="118436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pos="438" userDrawn="1">
          <p15:clr>
            <a:srgbClr val="F26B43"/>
          </p15:clr>
        </p15:guide>
        <p15:guide id="5" orient="horz" pos="436" userDrawn="1">
          <p15:clr>
            <a:srgbClr val="F26B43"/>
          </p15:clr>
        </p15:guide>
        <p15:guide id="6" orient="horz" pos="2260" userDrawn="1">
          <p15:clr>
            <a:srgbClr val="F26B43"/>
          </p15:clr>
        </p15:guide>
        <p15:guide id="7" pos="4067" userDrawn="1">
          <p15:clr>
            <a:srgbClr val="F26B43"/>
          </p15:clr>
        </p15:guide>
        <p15:guide id="8" pos="361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38392" y="560187"/>
            <a:ext cx="557785" cy="585217"/>
          </a:xfrm>
          <a:prstGeom prst="rect">
            <a:avLst/>
          </a:prstGeom>
          <a:noFill/>
        </p:spPr>
      </p:pic>
      <p:sp>
        <p:nvSpPr>
          <p:cNvPr id="10" name="Szövegdoboz 9"/>
          <p:cNvSpPr txBox="1"/>
          <p:nvPr userDrawn="1"/>
        </p:nvSpPr>
        <p:spPr>
          <a:xfrm>
            <a:off x="11120643" y="6057657"/>
            <a:ext cx="340092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95865688-847F-44E7-91FC-9A1A422756EC}" type="slidenum">
              <a:rPr lang="hu-HU" sz="1100" b="1" smtClean="0">
                <a:solidFill>
                  <a:srgbClr val="495999"/>
                </a:solidFill>
                <a:latin typeface="Arial Black" panose="020B0A04020102020204" pitchFamily="34" charset="0"/>
              </a:rPr>
              <a:pPr algn="r"/>
              <a:t>‹#›</a:t>
            </a:fld>
            <a:endParaRPr lang="hu-HU" sz="1100" b="1" dirty="0">
              <a:solidFill>
                <a:srgbClr val="495999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Szövegdoboz 6"/>
          <p:cNvSpPr txBox="1"/>
          <p:nvPr userDrawn="1"/>
        </p:nvSpPr>
        <p:spPr>
          <a:xfrm>
            <a:off x="3226537" y="6045193"/>
            <a:ext cx="286946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u-HU" sz="1100" b="0" dirty="0" err="1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r>
              <a:rPr lang="hu-HU" sz="1100" b="0" baseline="0" dirty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0" baseline="0" dirty="0" err="1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hu-HU" sz="1100" b="0" dirty="0">
              <a:solidFill>
                <a:srgbClr val="495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 userDrawn="1"/>
        </p:nvSpPr>
        <p:spPr>
          <a:xfrm>
            <a:off x="679025" y="6041713"/>
            <a:ext cx="217683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hu-HU" sz="1100" b="1" dirty="0" err="1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Corvinus</a:t>
            </a:r>
            <a:r>
              <a:rPr lang="hu-HU" sz="1100" b="1" dirty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 of Budapest</a:t>
            </a:r>
          </a:p>
        </p:txBody>
      </p:sp>
    </p:spTree>
    <p:extLst>
      <p:ext uri="{BB962C8B-B14F-4D97-AF65-F5344CB8AC3E}">
        <p14:creationId xmlns:p14="http://schemas.microsoft.com/office/powerpoint/2010/main" val="71671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4">
          <p15:clr>
            <a:srgbClr val="F26B43"/>
          </p15:clr>
        </p15:guide>
        <p15:guide id="2" pos="3840">
          <p15:clr>
            <a:srgbClr val="F26B43"/>
          </p15:clr>
        </p15:guide>
        <p15:guide id="3" pos="7219">
          <p15:clr>
            <a:srgbClr val="F26B43"/>
          </p15:clr>
        </p15:guide>
        <p15:guide id="4" pos="438">
          <p15:clr>
            <a:srgbClr val="F26B43"/>
          </p15:clr>
        </p15:guide>
        <p15:guide id="5" orient="horz" pos="436">
          <p15:clr>
            <a:srgbClr val="F26B43"/>
          </p15:clr>
        </p15:guide>
        <p15:guide id="6" orient="horz" pos="2260">
          <p15:clr>
            <a:srgbClr val="F26B43"/>
          </p15:clr>
        </p15:guide>
        <p15:guide id="7" pos="4067">
          <p15:clr>
            <a:srgbClr val="F26B43"/>
          </p15:clr>
        </p15:guide>
        <p15:guide id="8" pos="361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rvinus.mobilitymanager.hu/intezmenyek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tka.hu/palyazatok/110/hallgatok-tanulmanyi-celu-mobilitasa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hyperlink" Target="http://mobilitas.uni-corvinus.hu/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uni-corvinus.hu/fooldal/kepzes/ba-bsc/" TargetMode="External"/><Relationship Id="rId7" Type="http://schemas.openxmlformats.org/officeDocument/2006/relationships/hyperlink" Target="https://www.uni-corvinus.hu/fooldal/kepzes/nemzetkozi-lehetosegek/erasmus/reszkepzesre-kiutazo-hallgatok/#null_8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uni-corvinus.hu/fooldal/egyetemunkrol/dokumentumtar" TargetMode="External"/><Relationship Id="rId5" Type="http://schemas.openxmlformats.org/officeDocument/2006/relationships/hyperlink" Target="https://www.uni-corvinus.hu/fooldal/kepzes/mba/" TargetMode="External"/><Relationship Id="rId4" Type="http://schemas.openxmlformats.org/officeDocument/2006/relationships/hyperlink" Target="https://www.uni-corvinus.hu/fooldal/kepzes/ma-msc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E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9047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38642C-62C4-4E31-A5D3-BB1DD8CA3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63583" cy="6858478"/>
          </a:xfrm>
          <a:custGeom>
            <a:avLst/>
            <a:gdLst>
              <a:gd name="connsiteX0" fmla="*/ 0 w 8663583"/>
              <a:gd name="connsiteY0" fmla="*/ 0 h 6858478"/>
              <a:gd name="connsiteX1" fmla="*/ 480486 w 8663583"/>
              <a:gd name="connsiteY1" fmla="*/ 0 h 6858478"/>
              <a:gd name="connsiteX2" fmla="*/ 4415403 w 8663583"/>
              <a:gd name="connsiteY2" fmla="*/ 0 h 6858478"/>
              <a:gd name="connsiteX3" fmla="*/ 5481631 w 8663583"/>
              <a:gd name="connsiteY3" fmla="*/ 0 h 6858478"/>
              <a:gd name="connsiteX4" fmla="*/ 5487208 w 8663583"/>
              <a:gd name="connsiteY4" fmla="*/ 0 h 6858478"/>
              <a:gd name="connsiteX5" fmla="*/ 8663583 w 8663583"/>
              <a:gd name="connsiteY5" fmla="*/ 6858478 h 6858478"/>
              <a:gd name="connsiteX6" fmla="*/ 1239028 w 8663583"/>
              <a:gd name="connsiteY6" fmla="*/ 6858478 h 6858478"/>
              <a:gd name="connsiteX7" fmla="*/ 1239288 w 8663583"/>
              <a:gd name="connsiteY7" fmla="*/ 6857916 h 6858478"/>
              <a:gd name="connsiteX8" fmla="*/ 480486 w 8663583"/>
              <a:gd name="connsiteY8" fmla="*/ 6857916 h 6858478"/>
              <a:gd name="connsiteX9" fmla="*/ 480486 w 8663583"/>
              <a:gd name="connsiteY9" fmla="*/ 6858000 h 6858478"/>
              <a:gd name="connsiteX10" fmla="*/ 0 w 8663583"/>
              <a:gd name="connsiteY10" fmla="*/ 685800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63583" h="6858478">
                <a:moveTo>
                  <a:pt x="0" y="0"/>
                </a:moveTo>
                <a:lnTo>
                  <a:pt x="480486" y="0"/>
                </a:lnTo>
                <a:lnTo>
                  <a:pt x="4415403" y="0"/>
                </a:lnTo>
                <a:lnTo>
                  <a:pt x="5481631" y="0"/>
                </a:lnTo>
                <a:lnTo>
                  <a:pt x="5487208" y="0"/>
                </a:lnTo>
                <a:lnTo>
                  <a:pt x="8663583" y="6858478"/>
                </a:lnTo>
                <a:lnTo>
                  <a:pt x="1239028" y="6858478"/>
                </a:lnTo>
                <a:lnTo>
                  <a:pt x="1239288" y="6857916"/>
                </a:lnTo>
                <a:lnTo>
                  <a:pt x="480486" y="6857916"/>
                </a:lnTo>
                <a:lnTo>
                  <a:pt x="4804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9F66240-8C38-4069-A5C9-2D3FCD97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234957" cy="6858478"/>
          </a:xfrm>
          <a:custGeom>
            <a:avLst/>
            <a:gdLst>
              <a:gd name="connsiteX0" fmla="*/ 156905 w 8234957"/>
              <a:gd name="connsiteY0" fmla="*/ 0 h 6858478"/>
              <a:gd name="connsiteX1" fmla="*/ 3986777 w 8234957"/>
              <a:gd name="connsiteY1" fmla="*/ 0 h 6858478"/>
              <a:gd name="connsiteX2" fmla="*/ 5053005 w 8234957"/>
              <a:gd name="connsiteY2" fmla="*/ 0 h 6858478"/>
              <a:gd name="connsiteX3" fmla="*/ 5058582 w 8234957"/>
              <a:gd name="connsiteY3" fmla="*/ 0 h 6858478"/>
              <a:gd name="connsiteX4" fmla="*/ 8234957 w 8234957"/>
              <a:gd name="connsiteY4" fmla="*/ 6858478 h 6858478"/>
              <a:gd name="connsiteX5" fmla="*/ 810402 w 8234957"/>
              <a:gd name="connsiteY5" fmla="*/ 6858478 h 6858478"/>
              <a:gd name="connsiteX6" fmla="*/ 810662 w 8234957"/>
              <a:gd name="connsiteY6" fmla="*/ 6857916 h 6858478"/>
              <a:gd name="connsiteX7" fmla="*/ 156905 w 8234957"/>
              <a:gd name="connsiteY7" fmla="*/ 6857916 h 6858478"/>
              <a:gd name="connsiteX8" fmla="*/ 156905 w 8234957"/>
              <a:gd name="connsiteY8" fmla="*/ 6858478 h 6858478"/>
              <a:gd name="connsiteX9" fmla="*/ 0 w 8234957"/>
              <a:gd name="connsiteY9" fmla="*/ 6858478 h 6858478"/>
              <a:gd name="connsiteX10" fmla="*/ 0 w 8234957"/>
              <a:gd name="connsiteY10" fmla="*/ 479 h 6858478"/>
              <a:gd name="connsiteX11" fmla="*/ 156905 w 8234957"/>
              <a:gd name="connsiteY11" fmla="*/ 479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34957" h="6858478">
                <a:moveTo>
                  <a:pt x="156905" y="0"/>
                </a:moveTo>
                <a:lnTo>
                  <a:pt x="3986777" y="0"/>
                </a:lnTo>
                <a:lnTo>
                  <a:pt x="5053005" y="0"/>
                </a:lnTo>
                <a:lnTo>
                  <a:pt x="5058582" y="0"/>
                </a:lnTo>
                <a:lnTo>
                  <a:pt x="8234957" y="6858478"/>
                </a:lnTo>
                <a:lnTo>
                  <a:pt x="810402" y="6858478"/>
                </a:lnTo>
                <a:lnTo>
                  <a:pt x="810662" y="6857916"/>
                </a:lnTo>
                <a:lnTo>
                  <a:pt x="156905" y="6857916"/>
                </a:lnTo>
                <a:lnTo>
                  <a:pt x="156905" y="6858478"/>
                </a:lnTo>
                <a:lnTo>
                  <a:pt x="0" y="6858478"/>
                </a:lnTo>
                <a:lnTo>
                  <a:pt x="0" y="479"/>
                </a:lnTo>
                <a:lnTo>
                  <a:pt x="156905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98066" y="833553"/>
            <a:ext cx="5897934" cy="380245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chemeClr val="tx1"/>
                </a:solidFill>
                <a:latin typeface="+mj-lt"/>
                <a:cs typeface="+mj-cs"/>
              </a:rPr>
              <a:t>TÁJÉKOZTATÓ</a:t>
            </a:r>
            <a:br>
              <a:rPr lang="en-US" sz="4400" dirty="0">
                <a:solidFill>
                  <a:schemeClr val="tx1"/>
                </a:solidFill>
                <a:latin typeface="+mj-lt"/>
                <a:cs typeface="+mj-cs"/>
              </a:rPr>
            </a:br>
            <a:r>
              <a:rPr lang="en-US" sz="4400" dirty="0">
                <a:solidFill>
                  <a:schemeClr val="tx1"/>
                </a:solidFill>
                <a:latin typeface="+mj-lt"/>
                <a:cs typeface="+mj-cs"/>
              </a:rPr>
              <a:t>a 2021/22-es </a:t>
            </a:r>
            <a:r>
              <a:rPr lang="en-US" sz="4400" dirty="0" err="1">
                <a:solidFill>
                  <a:schemeClr val="tx1"/>
                </a:solidFill>
                <a:latin typeface="+mj-lt"/>
                <a:cs typeface="+mj-cs"/>
              </a:rPr>
              <a:t>tanévi</a:t>
            </a:r>
            <a:r>
              <a:rPr lang="en-US" sz="440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br>
              <a:rPr lang="en-US" sz="4400" dirty="0">
                <a:solidFill>
                  <a:schemeClr val="tx1"/>
                </a:solidFill>
                <a:latin typeface="+mj-lt"/>
                <a:cs typeface="+mj-cs"/>
              </a:rPr>
            </a:br>
            <a:r>
              <a:rPr lang="en-US" sz="4400" dirty="0">
                <a:solidFill>
                  <a:schemeClr val="tx1"/>
                </a:solidFill>
                <a:latin typeface="+mj-lt"/>
                <a:cs typeface="+mj-cs"/>
              </a:rPr>
              <a:t>Erasmus+ </a:t>
            </a:r>
            <a:r>
              <a:rPr lang="en-US" sz="4400" dirty="0" err="1">
                <a:solidFill>
                  <a:schemeClr val="tx1"/>
                </a:solidFill>
                <a:latin typeface="+mj-lt"/>
                <a:cs typeface="+mj-cs"/>
              </a:rPr>
              <a:t>és</a:t>
            </a:r>
            <a:r>
              <a:rPr lang="en-US" sz="440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+mj-lt"/>
                <a:cs typeface="+mj-cs"/>
              </a:rPr>
              <a:t>Tengerentúli</a:t>
            </a:r>
            <a:r>
              <a:rPr lang="en-US" sz="440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+mj-lt"/>
                <a:cs typeface="+mj-cs"/>
              </a:rPr>
              <a:t>Tanulmányi</a:t>
            </a:r>
            <a:r>
              <a:rPr lang="en-US" sz="440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+mj-lt"/>
                <a:cs typeface="+mj-cs"/>
              </a:rPr>
              <a:t>Mobilitásokról</a:t>
            </a:r>
            <a:endParaRPr lang="en-US" sz="4400" dirty="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1365987" y="5058052"/>
            <a:ext cx="5076090" cy="132556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 err="1">
                <a:solidFill>
                  <a:schemeClr val="tx1"/>
                </a:solidFill>
                <a:latin typeface="+mn-lt"/>
                <a:cs typeface="+mn-cs"/>
              </a:rPr>
              <a:t>Budapesti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+mn-cs"/>
              </a:rPr>
              <a:t> Corvinus </a:t>
            </a:r>
            <a:r>
              <a:rPr lang="en-US" sz="2000" dirty="0" err="1">
                <a:solidFill>
                  <a:schemeClr val="tx1"/>
                </a:solidFill>
                <a:latin typeface="+mn-lt"/>
                <a:cs typeface="+mn-cs"/>
              </a:rPr>
              <a:t>Egyetem</a:t>
            </a:r>
            <a:endParaRPr lang="en-US" sz="2000" dirty="0">
              <a:solidFill>
                <a:schemeClr val="tx1"/>
              </a:solidFill>
              <a:latin typeface="+mn-lt"/>
              <a:cs typeface="+mn-cs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  <a:latin typeface="+mn-lt"/>
                <a:cs typeface="+mn-cs"/>
              </a:rPr>
              <a:t>Lévai Blanka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  <a:latin typeface="+mn-lt"/>
                <a:cs typeface="+mn-cs"/>
              </a:rPr>
              <a:t>2020. November 5.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354A0A6-D9DD-4B7B-8165-BAB51912FBE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7" y="507506"/>
            <a:ext cx="3910791" cy="1906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F57C700-F620-49EF-AFAE-B0775A0CB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324" y="2888400"/>
            <a:ext cx="3571444" cy="2169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 descr="A képen szöveg látható&#10;&#10;Automatikusan generált leírás">
            <a:extLst>
              <a:ext uri="{FF2B5EF4-FFF2-40B4-BE49-F238E27FC236}">
                <a16:creationId xmlns:a16="http://schemas.microsoft.com/office/drawing/2014/main" id="{8AE43C54-080B-49AB-9E6E-EC66F3D89D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471" y="5819735"/>
            <a:ext cx="2994297" cy="56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67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14E233-65E3-4EBB-8427-7D3CCB083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4" y="802955"/>
            <a:ext cx="5438531" cy="1454051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dirty="0" err="1">
                <a:solidFill>
                  <a:srgbClr val="002E65"/>
                </a:solidFill>
                <a:latin typeface="+mj-lt"/>
                <a:cs typeface="+mj-cs"/>
              </a:rPr>
              <a:t>Milyen</a:t>
            </a:r>
            <a:r>
              <a:rPr lang="en-US" sz="4000" dirty="0">
                <a:solidFill>
                  <a:srgbClr val="002E65"/>
                </a:solidFill>
                <a:latin typeface="+mj-lt"/>
                <a:cs typeface="+mj-cs"/>
              </a:rPr>
              <a:t> </a:t>
            </a:r>
            <a:r>
              <a:rPr lang="en-US" sz="4000" dirty="0" err="1">
                <a:solidFill>
                  <a:srgbClr val="002E65"/>
                </a:solidFill>
                <a:latin typeface="+mj-lt"/>
                <a:cs typeface="+mj-cs"/>
              </a:rPr>
              <a:t>dokumentumokkal</a:t>
            </a:r>
            <a:r>
              <a:rPr lang="en-US" sz="4000" dirty="0">
                <a:solidFill>
                  <a:srgbClr val="002E65"/>
                </a:solidFill>
                <a:latin typeface="+mj-lt"/>
                <a:cs typeface="+mj-cs"/>
              </a:rPr>
              <a:t> </a:t>
            </a:r>
            <a:r>
              <a:rPr lang="en-US" sz="4000" dirty="0" err="1">
                <a:solidFill>
                  <a:srgbClr val="002E65"/>
                </a:solidFill>
                <a:latin typeface="+mj-lt"/>
                <a:cs typeface="+mj-cs"/>
              </a:rPr>
              <a:t>készüljek</a:t>
            </a:r>
            <a:r>
              <a:rPr lang="en-US" sz="4000" dirty="0">
                <a:solidFill>
                  <a:srgbClr val="002E65"/>
                </a:solidFill>
                <a:latin typeface="+mj-lt"/>
                <a:cs typeface="+mj-cs"/>
              </a:rPr>
              <a:t> a  </a:t>
            </a:r>
            <a:r>
              <a:rPr lang="en-US" sz="4000" dirty="0" err="1">
                <a:solidFill>
                  <a:srgbClr val="002E65"/>
                </a:solidFill>
                <a:latin typeface="+mj-lt"/>
                <a:cs typeface="+mj-cs"/>
              </a:rPr>
              <a:t>pályázatnál</a:t>
            </a:r>
            <a:r>
              <a:rPr lang="en-US" sz="4000" dirty="0">
                <a:solidFill>
                  <a:srgbClr val="002E65"/>
                </a:solidFill>
                <a:latin typeface="+mj-lt"/>
                <a:cs typeface="+mj-cs"/>
              </a:rPr>
              <a:t>?</a:t>
            </a:r>
          </a:p>
        </p:txBody>
      </p:sp>
      <p:sp>
        <p:nvSpPr>
          <p:cNvPr id="1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Kép 5" descr="A képen szöveg látható&#10;&#10;Automatikusan generált leírás">
            <a:extLst>
              <a:ext uri="{FF2B5EF4-FFF2-40B4-BE49-F238E27FC236}">
                <a16:creationId xmlns:a16="http://schemas.microsoft.com/office/drawing/2014/main" id="{22B3DE11-2E4B-4C7E-911D-268608DFC4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8" r="22036" b="-2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A32EE-AC9C-446A-A446-8633D782D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0573" y="2421682"/>
            <a:ext cx="5442063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E65"/>
                </a:solidFill>
                <a:latin typeface="+mn-lt"/>
                <a:cs typeface="+mn-cs"/>
              </a:rPr>
              <a:t>Motivációs</a:t>
            </a:r>
            <a:r>
              <a:rPr lang="en-US" sz="28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2800" dirty="0" err="1">
                <a:solidFill>
                  <a:srgbClr val="002E65"/>
                </a:solidFill>
                <a:latin typeface="+mn-lt"/>
                <a:cs typeface="+mn-cs"/>
              </a:rPr>
              <a:t>Levelek</a:t>
            </a:r>
            <a:r>
              <a:rPr lang="en-US" sz="2800" dirty="0">
                <a:solidFill>
                  <a:srgbClr val="002E65"/>
                </a:solidFill>
                <a:latin typeface="+mn-lt"/>
                <a:cs typeface="+mn-cs"/>
              </a:rPr>
              <a:t> (</a:t>
            </a:r>
            <a:r>
              <a:rPr lang="en-US" sz="2800" dirty="0" err="1">
                <a:solidFill>
                  <a:srgbClr val="002E65"/>
                </a:solidFill>
                <a:latin typeface="+mn-lt"/>
                <a:cs typeface="+mn-cs"/>
              </a:rPr>
              <a:t>Első</a:t>
            </a:r>
            <a:r>
              <a:rPr lang="en-US" sz="2800" dirty="0">
                <a:solidFill>
                  <a:srgbClr val="002E65"/>
                </a:solidFill>
                <a:latin typeface="+mn-lt"/>
                <a:cs typeface="+mn-cs"/>
              </a:rPr>
              <a:t> 3 </a:t>
            </a:r>
            <a:r>
              <a:rPr lang="en-US" sz="2800" dirty="0" err="1">
                <a:solidFill>
                  <a:srgbClr val="002E65"/>
                </a:solidFill>
                <a:latin typeface="+mn-lt"/>
                <a:cs typeface="+mn-cs"/>
              </a:rPr>
              <a:t>helyre</a:t>
            </a:r>
            <a:r>
              <a:rPr lang="en-US" sz="2800" dirty="0">
                <a:solidFill>
                  <a:srgbClr val="002E65"/>
                </a:solidFill>
                <a:latin typeface="+mn-lt"/>
                <a:cs typeface="+mn-cs"/>
              </a:rPr>
              <a:t>)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E65"/>
                </a:solidFill>
                <a:latin typeface="+mn-lt"/>
                <a:cs typeface="+mn-cs"/>
              </a:rPr>
              <a:t>Nyelvvizsga</a:t>
            </a:r>
            <a:endParaRPr lang="en-US" sz="2800" dirty="0">
              <a:solidFill>
                <a:srgbClr val="002E65"/>
              </a:solidFill>
              <a:latin typeface="+mn-lt"/>
              <a:cs typeface="+mn-cs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E65"/>
                </a:solidFill>
                <a:latin typeface="+mn-lt"/>
                <a:cs typeface="+mn-cs"/>
              </a:rPr>
              <a:t>Rangsor</a:t>
            </a:r>
            <a:r>
              <a:rPr lang="hu-HU" sz="2800" dirty="0">
                <a:solidFill>
                  <a:srgbClr val="002E65"/>
                </a:solidFill>
                <a:latin typeface="+mn-lt"/>
                <a:cs typeface="+mn-cs"/>
              </a:rPr>
              <a:t>/adatlap</a:t>
            </a:r>
            <a:endParaRPr lang="en-US" sz="2800" dirty="0">
              <a:solidFill>
                <a:srgbClr val="002E65"/>
              </a:solidFill>
              <a:latin typeface="+mn-lt"/>
              <a:cs typeface="+mn-cs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E65"/>
                </a:solidFill>
                <a:latin typeface="+mn-lt"/>
                <a:cs typeface="+mn-cs"/>
              </a:rPr>
              <a:t>Egyéb</a:t>
            </a:r>
            <a:r>
              <a:rPr lang="en-US" sz="28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2800" dirty="0" err="1">
                <a:solidFill>
                  <a:srgbClr val="002E65"/>
                </a:solidFill>
                <a:latin typeface="+mn-lt"/>
                <a:cs typeface="+mn-cs"/>
              </a:rPr>
              <a:t>szakmai</a:t>
            </a:r>
            <a:r>
              <a:rPr lang="en-US" sz="28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2800" dirty="0" err="1">
                <a:solidFill>
                  <a:srgbClr val="002E65"/>
                </a:solidFill>
                <a:latin typeface="+mn-lt"/>
                <a:cs typeface="+mn-cs"/>
              </a:rPr>
              <a:t>vagy</a:t>
            </a:r>
            <a:r>
              <a:rPr lang="en-US" sz="28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2800" dirty="0" err="1">
                <a:solidFill>
                  <a:srgbClr val="002E65"/>
                </a:solidFill>
                <a:latin typeface="+mn-lt"/>
                <a:cs typeface="+mn-cs"/>
              </a:rPr>
              <a:t>önkéntességet</a:t>
            </a:r>
            <a:r>
              <a:rPr lang="en-US" sz="28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2800" dirty="0" err="1">
                <a:solidFill>
                  <a:srgbClr val="002E65"/>
                </a:solidFill>
                <a:latin typeface="+mn-lt"/>
                <a:cs typeface="+mn-cs"/>
              </a:rPr>
              <a:t>igazoló</a:t>
            </a:r>
            <a:r>
              <a:rPr lang="en-US" sz="28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2800" dirty="0" err="1">
                <a:solidFill>
                  <a:srgbClr val="002E65"/>
                </a:solidFill>
                <a:latin typeface="+mn-lt"/>
                <a:cs typeface="+mn-cs"/>
              </a:rPr>
              <a:t>dokumentum</a:t>
            </a:r>
            <a:endParaRPr lang="en-US" sz="2800" dirty="0">
              <a:solidFill>
                <a:srgbClr val="002E65"/>
              </a:solidFill>
              <a:latin typeface="+mn-lt"/>
              <a:cs typeface="+mn-cs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19A2F5F8-E034-4D59-9438-609ECB848F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3" y="6431748"/>
            <a:ext cx="1553478" cy="3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26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épület, személy, kültéri, állás látható&#10;&#10;Automatikusan generált leírás">
            <a:extLst>
              <a:ext uri="{FF2B5EF4-FFF2-40B4-BE49-F238E27FC236}">
                <a16:creationId xmlns:a16="http://schemas.microsoft.com/office/drawing/2014/main" id="{F2461FFB-2583-400C-9EF3-D157A20478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r="6918" b="1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4E233-65E3-4EBB-8427-7D3CCB083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4334"/>
            <a:ext cx="478245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dirty="0">
                <a:solidFill>
                  <a:schemeClr val="tx1"/>
                </a:solidFill>
                <a:latin typeface="+mj-lt"/>
                <a:cs typeface="+mj-cs"/>
              </a:rPr>
              <a:t>Mi a </a:t>
            </a:r>
            <a:r>
              <a:rPr lang="en-US" sz="4100" dirty="0" err="1">
                <a:solidFill>
                  <a:schemeClr val="tx1"/>
                </a:solidFill>
                <a:latin typeface="+mj-lt"/>
                <a:cs typeface="+mj-cs"/>
              </a:rPr>
              <a:t>teendőm</a:t>
            </a:r>
            <a:r>
              <a:rPr lang="en-US" sz="4100" dirty="0">
                <a:solidFill>
                  <a:schemeClr val="tx1"/>
                </a:solidFill>
                <a:latin typeface="+mj-lt"/>
                <a:cs typeface="+mj-cs"/>
              </a:rPr>
              <a:t>, ha </a:t>
            </a:r>
            <a:r>
              <a:rPr lang="en-US" sz="4100" dirty="0" err="1">
                <a:solidFill>
                  <a:schemeClr val="tx1"/>
                </a:solidFill>
                <a:latin typeface="+mj-lt"/>
                <a:cs typeface="+mj-cs"/>
              </a:rPr>
              <a:t>sikeres</a:t>
            </a:r>
            <a:r>
              <a:rPr lang="en-US" sz="4100" dirty="0">
                <a:solidFill>
                  <a:schemeClr val="tx1"/>
                </a:solidFill>
                <a:latin typeface="+mj-lt"/>
                <a:cs typeface="+mj-cs"/>
              </a:rPr>
              <a:t> a </a:t>
            </a:r>
            <a:r>
              <a:rPr lang="en-US" sz="4100" dirty="0" err="1">
                <a:solidFill>
                  <a:schemeClr val="tx1"/>
                </a:solidFill>
                <a:latin typeface="+mj-lt"/>
                <a:cs typeface="+mj-cs"/>
              </a:rPr>
              <a:t>pályázatom</a:t>
            </a:r>
            <a:r>
              <a:rPr lang="en-US" sz="4100" dirty="0">
                <a:solidFill>
                  <a:schemeClr val="tx1"/>
                </a:solidFill>
                <a:latin typeface="+mj-lt"/>
                <a:cs typeface="+mj-cs"/>
              </a:rPr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A32EE-AC9C-446A-A446-8633D782D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" y="2224282"/>
            <a:ext cx="4782458" cy="31816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tx1"/>
                </a:solidFill>
                <a:latin typeface="+mn-lt"/>
                <a:cs typeface="+mn-cs"/>
              </a:rPr>
              <a:t>Nominálásig</a:t>
            </a:r>
            <a:r>
              <a:rPr lang="en-US" sz="22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cs typeface="+mn-cs"/>
              </a:rPr>
              <a:t>várni</a:t>
            </a:r>
            <a:endParaRPr lang="en-US" sz="220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tx1"/>
                </a:solidFill>
                <a:latin typeface="+mn-lt"/>
                <a:cs typeface="+mn-cs"/>
              </a:rPr>
              <a:t>Előkészíteni</a:t>
            </a:r>
            <a:r>
              <a:rPr lang="en-US" sz="2200" dirty="0">
                <a:solidFill>
                  <a:schemeClr val="tx1"/>
                </a:solidFill>
                <a:latin typeface="+mn-lt"/>
                <a:cs typeface="+mn-cs"/>
              </a:rPr>
              <a:t> a </a:t>
            </a:r>
            <a:r>
              <a:rPr lang="en-US" sz="2200" dirty="0" err="1">
                <a:solidFill>
                  <a:schemeClr val="tx1"/>
                </a:solidFill>
                <a:latin typeface="+mn-lt"/>
                <a:cs typeface="+mn-cs"/>
              </a:rPr>
              <a:t>szerződéshez</a:t>
            </a:r>
            <a:r>
              <a:rPr lang="en-US" sz="22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cs typeface="+mn-cs"/>
              </a:rPr>
              <a:t>szükséges</a:t>
            </a:r>
            <a:r>
              <a:rPr lang="en-US" sz="22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cs typeface="+mn-cs"/>
              </a:rPr>
              <a:t>dokumentumokat</a:t>
            </a:r>
            <a:r>
              <a:rPr lang="hu-HU" sz="22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2200" b="0" dirty="0">
                <a:solidFill>
                  <a:srgbClr val="FFFFFF"/>
                </a:solidFill>
              </a:rPr>
              <a:t>(Erasmus </a:t>
            </a:r>
            <a:r>
              <a:rPr lang="en-US" sz="2200" b="0" dirty="0" err="1">
                <a:solidFill>
                  <a:srgbClr val="FFFFFF"/>
                </a:solidFill>
              </a:rPr>
              <a:t>esetén</a:t>
            </a:r>
            <a:r>
              <a:rPr lang="en-US" sz="2200" b="0" dirty="0">
                <a:solidFill>
                  <a:srgbClr val="FFFFFF"/>
                </a:solidFill>
              </a:rPr>
              <a:t>)</a:t>
            </a:r>
            <a:endParaRPr lang="en-US" sz="220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200" b="0" dirty="0" err="1"/>
              <a:t>Adatlap</a:t>
            </a:r>
            <a:r>
              <a:rPr lang="en-US" sz="2200" b="0" dirty="0"/>
              <a:t> </a:t>
            </a:r>
            <a:r>
              <a:rPr lang="en-US" sz="2200" b="0" dirty="0" err="1"/>
              <a:t>kitöltése</a:t>
            </a:r>
            <a:endParaRPr lang="en-US" sz="2200" b="0" dirty="0"/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200" b="0" dirty="0"/>
              <a:t>EU </a:t>
            </a:r>
            <a:r>
              <a:rPr lang="en-US" sz="2200" b="0" dirty="0" err="1"/>
              <a:t>kártya</a:t>
            </a:r>
            <a:r>
              <a:rPr lang="en-US" sz="2200" b="0" dirty="0"/>
              <a:t> </a:t>
            </a:r>
            <a:endParaRPr lang="hu-HU" sz="2200" b="0" dirty="0"/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200" b="0" dirty="0"/>
              <a:t>OLS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200" b="0" dirty="0"/>
              <a:t>LA Before – </a:t>
            </a:r>
            <a:r>
              <a:rPr lang="en-US" sz="2200" b="0" dirty="0" err="1"/>
              <a:t>Köt</a:t>
            </a:r>
            <a:r>
              <a:rPr lang="en-US" sz="2200" b="0" dirty="0"/>
              <a:t>. </a:t>
            </a:r>
            <a:r>
              <a:rPr lang="en-US" sz="2200" b="0" dirty="0" err="1"/>
              <a:t>Melléklet</a:t>
            </a:r>
            <a:r>
              <a:rPr lang="en-US" sz="2200" b="0" dirty="0"/>
              <a:t> – </a:t>
            </a:r>
            <a:r>
              <a:rPr lang="en-US" sz="2200" b="0" dirty="0" err="1"/>
              <a:t>Kedvezményes</a:t>
            </a:r>
            <a:r>
              <a:rPr lang="en-US" sz="2200" b="0" dirty="0"/>
              <a:t> </a:t>
            </a:r>
            <a:r>
              <a:rPr lang="en-US" sz="2200" b="0" dirty="0" err="1"/>
              <a:t>Tanulmányi</a:t>
            </a:r>
            <a:r>
              <a:rPr lang="en-US" sz="2200" b="0" dirty="0"/>
              <a:t> Rend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200" b="0" dirty="0" err="1"/>
              <a:t>Bankszámlaszám</a:t>
            </a:r>
            <a:endParaRPr lang="en-US" sz="2200" b="0" dirty="0"/>
          </a:p>
        </p:txBody>
      </p:sp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B487ADFD-E1A6-4559-90E1-1235942E8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3" y="6431748"/>
            <a:ext cx="1553478" cy="3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50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131736D-5C42-4710-B17C-17337B580F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r="7235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4E233-65E3-4EBB-8427-7D3CCB083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35" y="1182117"/>
            <a:ext cx="4925183" cy="112471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just">
              <a:lnSpc>
                <a:spcPct val="90000"/>
              </a:lnSpc>
            </a:pPr>
            <a:r>
              <a:rPr lang="en-US" sz="2600" dirty="0">
                <a:solidFill>
                  <a:schemeClr val="tx1"/>
                </a:solidFill>
                <a:latin typeface="+mj-lt"/>
                <a:cs typeface="+mj-cs"/>
              </a:rPr>
              <a:t>Mi </a:t>
            </a:r>
            <a:r>
              <a:rPr lang="en-US" sz="2600" dirty="0" err="1">
                <a:solidFill>
                  <a:schemeClr val="tx1"/>
                </a:solidFill>
                <a:latin typeface="+mj-lt"/>
                <a:cs typeface="+mj-cs"/>
              </a:rPr>
              <a:t>történik</a:t>
            </a:r>
            <a:r>
              <a:rPr lang="en-US" sz="2600" dirty="0">
                <a:solidFill>
                  <a:schemeClr val="tx1"/>
                </a:solidFill>
                <a:latin typeface="+mj-lt"/>
                <a:cs typeface="+mj-cs"/>
              </a:rPr>
              <a:t>, ha </a:t>
            </a:r>
            <a:r>
              <a:rPr lang="en-US" sz="2600" dirty="0" err="1">
                <a:solidFill>
                  <a:schemeClr val="tx1"/>
                </a:solidFill>
                <a:latin typeface="+mj-lt"/>
                <a:cs typeface="+mj-cs"/>
              </a:rPr>
              <a:t>nem</a:t>
            </a:r>
            <a:r>
              <a:rPr lang="en-US" sz="260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j-lt"/>
                <a:cs typeface="+mj-cs"/>
              </a:rPr>
              <a:t>sikeres</a:t>
            </a:r>
            <a:r>
              <a:rPr lang="en-US" sz="2600" dirty="0">
                <a:solidFill>
                  <a:schemeClr val="tx1"/>
                </a:solidFill>
                <a:latin typeface="+mj-lt"/>
                <a:cs typeface="+mj-cs"/>
              </a:rPr>
              <a:t> a </a:t>
            </a:r>
            <a:r>
              <a:rPr lang="en-US" sz="2600" dirty="0" err="1">
                <a:solidFill>
                  <a:schemeClr val="tx1"/>
                </a:solidFill>
                <a:latin typeface="+mj-lt"/>
                <a:cs typeface="+mj-cs"/>
              </a:rPr>
              <a:t>pályázatom</a:t>
            </a:r>
            <a:r>
              <a:rPr lang="en-US" sz="2600" dirty="0">
                <a:solidFill>
                  <a:schemeClr val="tx1"/>
                </a:solidFill>
                <a:latin typeface="+mj-lt"/>
                <a:cs typeface="+mj-cs"/>
              </a:rPr>
              <a:t>?  </a:t>
            </a:r>
            <a:r>
              <a:rPr lang="en-US" sz="2600" dirty="0" err="1">
                <a:solidFill>
                  <a:schemeClr val="tx1"/>
                </a:solidFill>
                <a:latin typeface="+mj-lt"/>
                <a:cs typeface="+mj-cs"/>
              </a:rPr>
              <a:t>Lesz</a:t>
            </a:r>
            <a:r>
              <a:rPr lang="en-US" sz="260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j-lt"/>
                <a:cs typeface="+mj-cs"/>
              </a:rPr>
              <a:t>még</a:t>
            </a:r>
            <a:r>
              <a:rPr lang="en-US" sz="260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j-lt"/>
                <a:cs typeface="+mj-cs"/>
              </a:rPr>
              <a:t>esélyem</a:t>
            </a:r>
            <a:r>
              <a:rPr lang="en-US" sz="2600" dirty="0">
                <a:solidFill>
                  <a:schemeClr val="tx1"/>
                </a:solidFill>
                <a:latin typeface="+mj-lt"/>
                <a:cs typeface="+mj-cs"/>
              </a:rPr>
              <a:t>? </a:t>
            </a:r>
            <a:r>
              <a:rPr lang="en-US" sz="2600" dirty="0" err="1">
                <a:solidFill>
                  <a:schemeClr val="tx1"/>
                </a:solidFill>
                <a:latin typeface="+mj-lt"/>
                <a:cs typeface="+mj-cs"/>
              </a:rPr>
              <a:t>Lesz</a:t>
            </a:r>
            <a:r>
              <a:rPr lang="en-US" sz="260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j-lt"/>
                <a:cs typeface="+mj-cs"/>
              </a:rPr>
              <a:t>pótpályázat</a:t>
            </a:r>
            <a:r>
              <a:rPr lang="en-US" sz="2600" dirty="0">
                <a:solidFill>
                  <a:schemeClr val="tx1"/>
                </a:solidFill>
                <a:latin typeface="+mj-lt"/>
                <a:cs typeface="+mj-cs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A32EE-AC9C-446A-A446-8633D782D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455" y="2862909"/>
            <a:ext cx="4137532" cy="25659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">
              <a:lnSpc>
                <a:spcPct val="90000"/>
              </a:lnSpc>
            </a:pPr>
            <a:r>
              <a:rPr lang="en-US" sz="2000" dirty="0" err="1">
                <a:solidFill>
                  <a:schemeClr val="tx1"/>
                </a:solidFill>
                <a:latin typeface="+mn-lt"/>
                <a:cs typeface="+mn-cs"/>
              </a:rPr>
              <a:t>Pótpályázat</a:t>
            </a:r>
            <a:endParaRPr lang="en-US" sz="200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b="0" dirty="0" err="1"/>
              <a:t>Általában</a:t>
            </a:r>
            <a:r>
              <a:rPr lang="en-US" b="0" dirty="0"/>
              <a:t> </a:t>
            </a:r>
            <a:r>
              <a:rPr lang="en-US" b="0" dirty="0" err="1"/>
              <a:t>május</a:t>
            </a:r>
            <a:r>
              <a:rPr lang="en-US" b="0" dirty="0"/>
              <a:t> </a:t>
            </a:r>
            <a:r>
              <a:rPr lang="en-US" b="0" dirty="0" err="1"/>
              <a:t>környékén</a:t>
            </a:r>
            <a:endParaRPr lang="en-US" b="0" dirty="0"/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b="0" dirty="0" err="1"/>
              <a:t>Hasonló</a:t>
            </a:r>
            <a:r>
              <a:rPr lang="en-US" b="0" dirty="0"/>
              <a:t> </a:t>
            </a:r>
            <a:r>
              <a:rPr lang="en-US" b="0" dirty="0" err="1"/>
              <a:t>feltételekkel</a:t>
            </a:r>
            <a:r>
              <a:rPr lang="en-US" b="0" dirty="0"/>
              <a:t>, mint a </a:t>
            </a:r>
            <a:r>
              <a:rPr lang="en-US" b="0" dirty="0" err="1"/>
              <a:t>főpályázat</a:t>
            </a:r>
            <a:endParaRPr lang="en-US" b="0" dirty="0"/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b="0" dirty="0" err="1"/>
              <a:t>Csak</a:t>
            </a:r>
            <a:r>
              <a:rPr lang="en-US" b="0" dirty="0"/>
              <a:t> </a:t>
            </a:r>
            <a:r>
              <a:rPr lang="en-US" b="0" dirty="0" err="1"/>
              <a:t>tavaszi</a:t>
            </a:r>
            <a:r>
              <a:rPr lang="en-US" b="0" dirty="0"/>
              <a:t> </a:t>
            </a:r>
            <a:r>
              <a:rPr lang="en-US" b="0" dirty="0" err="1"/>
              <a:t>félévre</a:t>
            </a:r>
            <a:r>
              <a:rPr lang="en-US" b="0" dirty="0"/>
              <a:t> </a:t>
            </a:r>
            <a:r>
              <a:rPr lang="en-US" b="0" dirty="0" err="1"/>
              <a:t>való</a:t>
            </a:r>
            <a:r>
              <a:rPr lang="en-US" b="0" dirty="0"/>
              <a:t> </a:t>
            </a:r>
            <a:r>
              <a:rPr lang="en-US" b="0" dirty="0" err="1"/>
              <a:t>kiutazás</a:t>
            </a:r>
            <a:endParaRPr lang="en-US" b="0" dirty="0"/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b="0" dirty="0" err="1"/>
              <a:t>Megmaradt</a:t>
            </a:r>
            <a:r>
              <a:rPr lang="en-US" b="0" dirty="0"/>
              <a:t> </a:t>
            </a:r>
            <a:r>
              <a:rPr lang="en-US" b="0" dirty="0" err="1"/>
              <a:t>helyek</a:t>
            </a:r>
            <a:r>
              <a:rPr lang="en-US" b="0" dirty="0"/>
              <a:t> </a:t>
            </a:r>
            <a:r>
              <a:rPr lang="en-US" b="0" dirty="0" err="1"/>
              <a:t>kiosztása</a:t>
            </a:r>
            <a:endParaRPr lang="en-US" b="0" dirty="0"/>
          </a:p>
          <a:p>
            <a:pPr marL="742950" lvl="1"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12" name="Kép 11" descr="A képen szöveg látható&#10;&#10;Automatikusan generált leírás">
            <a:extLst>
              <a:ext uri="{FF2B5EF4-FFF2-40B4-BE49-F238E27FC236}">
                <a16:creationId xmlns:a16="http://schemas.microsoft.com/office/drawing/2014/main" id="{68875821-F907-4CEB-8376-DB679F2AF8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3" y="6431748"/>
            <a:ext cx="1553478" cy="3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17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ím 1">
            <a:extLst>
              <a:ext uri="{FF2B5EF4-FFF2-40B4-BE49-F238E27FC236}">
                <a16:creationId xmlns:a16="http://schemas.microsoft.com/office/drawing/2014/main" id="{890124A0-FD6A-48C0-B4E3-2E6C44722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4" y="540280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chemeClr val="tx1"/>
                </a:solidFill>
                <a:latin typeface="+mj-lt"/>
                <a:cs typeface="+mj-cs"/>
              </a:rPr>
              <a:t>ERASMUS + SZAKMAI GYAKORLAT</a:t>
            </a:r>
          </a:p>
        </p:txBody>
      </p:sp>
      <p:sp>
        <p:nvSpPr>
          <p:cNvPr id="7" name="Szöveg helye 6"/>
          <p:cNvSpPr>
            <a:spLocks noGrp="1"/>
          </p:cNvSpPr>
          <p:nvPr>
            <p:ph type="body" idx="1"/>
          </p:nvPr>
        </p:nvSpPr>
        <p:spPr>
          <a:xfrm>
            <a:off x="445497" y="2027500"/>
            <a:ext cx="5820780" cy="389346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hu-HU" sz="2000" b="1" u="sng" dirty="0">
                <a:solidFill>
                  <a:schemeClr val="tx1"/>
                </a:solidFill>
                <a:latin typeface="+mn-lt"/>
                <a:cs typeface="+mn-cs"/>
              </a:rPr>
              <a:t>Folyamatos</a:t>
            </a:r>
            <a:r>
              <a:rPr lang="hu-HU" sz="2000" b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hu-HU" sz="2000" dirty="0">
                <a:solidFill>
                  <a:schemeClr val="tx1"/>
                </a:solidFill>
                <a:latin typeface="+mn-lt"/>
                <a:cs typeface="+mn-cs"/>
              </a:rPr>
              <a:t>pályázási lehetőség van!</a:t>
            </a:r>
          </a:p>
          <a:p>
            <a:pPr algn="just">
              <a:lnSpc>
                <a:spcPct val="100000"/>
              </a:lnSpc>
            </a:pPr>
            <a:r>
              <a:rPr lang="hu-HU" sz="2000" dirty="0">
                <a:solidFill>
                  <a:schemeClr val="tx1"/>
                </a:solidFill>
                <a:latin typeface="+mn-lt"/>
                <a:cs typeface="+mn-cs"/>
              </a:rPr>
              <a:t>Abszolválást követő szakmai gyakorlat is lehetséges!</a:t>
            </a:r>
          </a:p>
          <a:p>
            <a:pPr algn="just">
              <a:lnSpc>
                <a:spcPct val="100000"/>
              </a:lnSpc>
            </a:pPr>
            <a:r>
              <a:rPr lang="hu-HU" sz="2000" b="1" u="sng" dirty="0">
                <a:solidFill>
                  <a:schemeClr val="tx1"/>
                </a:solidFill>
                <a:latin typeface="+mn-lt"/>
                <a:cs typeface="+mn-cs"/>
              </a:rPr>
              <a:t>Előfeltétel:</a:t>
            </a:r>
            <a:r>
              <a:rPr lang="hu-HU" sz="2000" b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hu-HU" sz="2000" dirty="0">
                <a:solidFill>
                  <a:schemeClr val="tx1"/>
                </a:solidFill>
                <a:latin typeface="+mn-lt"/>
                <a:cs typeface="+mn-cs"/>
              </a:rPr>
              <a:t>fogadó hely megléte (Hallgató felelőssége)</a:t>
            </a:r>
            <a:br>
              <a:rPr lang="hu-HU" sz="2000" dirty="0">
                <a:solidFill>
                  <a:schemeClr val="tx1"/>
                </a:solidFill>
                <a:latin typeface="+mn-lt"/>
                <a:cs typeface="+mn-cs"/>
              </a:rPr>
            </a:br>
            <a:r>
              <a:rPr lang="hu-HU" sz="2000" i="1" dirty="0">
                <a:solidFill>
                  <a:schemeClr val="tx1"/>
                </a:solidFill>
                <a:latin typeface="+mn-lt"/>
                <a:cs typeface="+mn-cs"/>
              </a:rPr>
              <a:t>Erasmus ország esetén Erasmus+ ösztöndíj, nem-Erasmus ország esetén Campus </a:t>
            </a:r>
            <a:r>
              <a:rPr lang="hu-HU" sz="2000" i="1" dirty="0" err="1">
                <a:solidFill>
                  <a:schemeClr val="tx1"/>
                </a:solidFill>
                <a:latin typeface="+mn-lt"/>
                <a:cs typeface="+mn-cs"/>
              </a:rPr>
              <a:t>Mundi</a:t>
            </a:r>
            <a:r>
              <a:rPr lang="hu-HU" sz="2000" i="1" dirty="0">
                <a:solidFill>
                  <a:schemeClr val="tx1"/>
                </a:solidFill>
                <a:latin typeface="+mn-lt"/>
                <a:cs typeface="+mn-cs"/>
              </a:rPr>
              <a:t> támogatás lehetősége</a:t>
            </a:r>
          </a:p>
          <a:p>
            <a:pPr algn="just">
              <a:lnSpc>
                <a:spcPct val="100000"/>
              </a:lnSpc>
            </a:pPr>
            <a:r>
              <a:rPr lang="hu-HU" sz="2000" b="1" u="sng" dirty="0">
                <a:solidFill>
                  <a:schemeClr val="tx1"/>
                </a:solidFill>
                <a:latin typeface="+mn-lt"/>
                <a:cs typeface="+mn-cs"/>
              </a:rPr>
              <a:t>Határidő:</a:t>
            </a:r>
            <a:r>
              <a:rPr lang="hu-HU" sz="2000" b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hu-HU" sz="2000" dirty="0">
                <a:solidFill>
                  <a:schemeClr val="tx1"/>
                </a:solidFill>
                <a:latin typeface="+mn-lt"/>
                <a:cs typeface="+mn-cs"/>
              </a:rPr>
              <a:t>szakmai gyakorlat kezdete előtt min. 1 hónappal (és abszolválás előtt!)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hu-HU" sz="2000" b="1" u="sng" dirty="0">
                <a:solidFill>
                  <a:schemeClr val="tx1"/>
                </a:solidFill>
                <a:latin typeface="+mn-lt"/>
                <a:cs typeface="+mn-cs"/>
              </a:rPr>
              <a:t>Bővebb információk: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hu-HU" sz="2000" dirty="0">
                <a:solidFill>
                  <a:schemeClr val="tx1"/>
                </a:solidFill>
                <a:latin typeface="+mn-lt"/>
                <a:cs typeface="+mn-cs"/>
              </a:rPr>
              <a:t>BCE honlapján: Képzés/nemzetközi lehetőségek/ Szakmai Gyakorlat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ép 5" descr="A képen személy, computer, ülő, beltéri látható&#10;&#10;Automatikusan generált leírás">
            <a:extLst>
              <a:ext uri="{FF2B5EF4-FFF2-40B4-BE49-F238E27FC236}">
                <a16:creationId xmlns:a16="http://schemas.microsoft.com/office/drawing/2014/main" id="{549E6F23-C2A4-4B52-AA8F-C5AA34ABE1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6" r="19451" b="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11" name="Kép 10" descr="A képen szöveg látható&#10;&#10;Automatikusan generált leírás">
            <a:extLst>
              <a:ext uri="{FF2B5EF4-FFF2-40B4-BE49-F238E27FC236}">
                <a16:creationId xmlns:a16="http://schemas.microsoft.com/office/drawing/2014/main" id="{AD1CAFF4-F431-4BA5-A3F7-27C179C7EF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3" y="6431748"/>
            <a:ext cx="1553478" cy="3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90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43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>
            <a:extLst>
              <a:ext uri="{FF2B5EF4-FFF2-40B4-BE49-F238E27FC236}">
                <a16:creationId xmlns:a16="http://schemas.microsoft.com/office/drawing/2014/main" id="{C55B5591-F171-45B1-9C85-EE18951E5160}"/>
              </a:ext>
            </a:extLst>
          </p:cNvPr>
          <p:cNvSpPr txBox="1">
            <a:spLocks/>
          </p:cNvSpPr>
          <p:nvPr/>
        </p:nvSpPr>
        <p:spPr>
          <a:xfrm>
            <a:off x="1583140" y="353076"/>
            <a:ext cx="9089409" cy="104115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5600" b="1" kern="120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Kit keressek – Erasmus+ ügyekben</a:t>
            </a:r>
          </a:p>
        </p:txBody>
      </p:sp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65627184-4F95-4D6A-8476-00F316F02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288893"/>
              </p:ext>
            </p:extLst>
          </p:nvPr>
        </p:nvGraphicFramePr>
        <p:xfrm>
          <a:off x="153933" y="1753761"/>
          <a:ext cx="11884133" cy="2423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7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5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2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087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300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65794">
                <a:tc>
                  <a:txBody>
                    <a:bodyPr/>
                    <a:lstStyle/>
                    <a:p>
                      <a:pPr algn="ctr"/>
                      <a:endParaRPr lang="hu-HU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2000" b="1" i="0" u="none" kern="1200" dirty="0">
                          <a:solidFill>
                            <a:srgbClr val="FFFFFF"/>
                          </a:solidFill>
                          <a:latin typeface="Albertus Extra Bold" panose="020E0802040304020204" pitchFamily="34" charset="0"/>
                          <a:ea typeface="+mj-ea"/>
                          <a:cs typeface="+mj-cs"/>
                        </a:rPr>
                        <a:t>Tanulmányi kérdések , LA-k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i="0" u="none" kern="1200" dirty="0">
                          <a:solidFill>
                            <a:srgbClr val="FFFFFF"/>
                          </a:solidFill>
                          <a:latin typeface="Albertus Extra Bold" panose="020E0802040304020204" pitchFamily="34" charset="0"/>
                          <a:ea typeface="+mj-ea"/>
                          <a:cs typeface="+mj-cs"/>
                        </a:rPr>
                        <a:t>Szerződések, kiegészítő támogatások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hu-HU" sz="2000" b="1" i="0" u="none" kern="1200" dirty="0">
                          <a:solidFill>
                            <a:srgbClr val="FFFFFF"/>
                          </a:solidFill>
                          <a:latin typeface="Albertus Extra Bold" panose="020E0802040304020204" pitchFamily="34" charset="0"/>
                          <a:ea typeface="+mj-ea"/>
                          <a:cs typeface="+mj-cs"/>
                        </a:rPr>
                        <a:t>Szakmai gyakorlat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724">
                <a:tc>
                  <a:txBody>
                    <a:bodyPr/>
                    <a:lstStyle/>
                    <a:p>
                      <a:pPr algn="ctr"/>
                      <a:r>
                        <a:rPr lang="hu-HU" sz="1600" b="1" i="0" u="none" kern="1200" dirty="0">
                          <a:solidFill>
                            <a:srgbClr val="FFFFFF"/>
                          </a:solidFill>
                          <a:latin typeface="Albertus Extra Bold" panose="020E0802040304020204" pitchFamily="34" charset="0"/>
                          <a:ea typeface="+mj-ea"/>
                          <a:cs typeface="+mj-cs"/>
                        </a:rPr>
                        <a:t>Koordinátor neve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>
                          <a:solidFill>
                            <a:srgbClr val="FFFFFF"/>
                          </a:solidFill>
                        </a:rPr>
                        <a:t>Oli Tímea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>
                          <a:solidFill>
                            <a:srgbClr val="FFFFFF"/>
                          </a:solidFill>
                        </a:rPr>
                        <a:t>Lévai Blanka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>
                          <a:solidFill>
                            <a:srgbClr val="FFFFFF"/>
                          </a:solidFill>
                        </a:rPr>
                        <a:t>Kocsi Károly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>
                          <a:solidFill>
                            <a:srgbClr val="FFFFFF"/>
                          </a:solidFill>
                        </a:rPr>
                        <a:t>Vattay Zsófia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337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hu-HU" sz="1600" b="1" i="0" u="none" kern="1200" dirty="0">
                          <a:solidFill>
                            <a:srgbClr val="FFFFFF"/>
                          </a:solidFill>
                          <a:latin typeface="Albertus Extra Bold" panose="020E0802040304020204" pitchFamily="34" charset="0"/>
                          <a:ea typeface="+mj-ea"/>
                          <a:cs typeface="+mj-cs"/>
                        </a:rPr>
                        <a:t>E-mail címe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800" b="1" kern="12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corvinus.erasmus@uni-corvinus.hu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hu-HU" b="0" dirty="0">
                        <a:solidFill>
                          <a:srgbClr val="002E65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hu-HU" b="0" dirty="0">
                        <a:solidFill>
                          <a:srgbClr val="002E65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hu-HU" b="0" dirty="0">
                        <a:solidFill>
                          <a:srgbClr val="002E6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Szövegdoboz 4">
            <a:extLst>
              <a:ext uri="{FF2B5EF4-FFF2-40B4-BE49-F238E27FC236}">
                <a16:creationId xmlns:a16="http://schemas.microsoft.com/office/drawing/2014/main" id="{9CFD2FAF-A2B1-43C3-A425-0D665102A22B}"/>
              </a:ext>
            </a:extLst>
          </p:cNvPr>
          <p:cNvSpPr txBox="1"/>
          <p:nvPr/>
        </p:nvSpPr>
        <p:spPr>
          <a:xfrm>
            <a:off x="2449909" y="4180344"/>
            <a:ext cx="5594148" cy="26776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defRPr sz="1400" b="1">
                <a:solidFill>
                  <a:srgbClr val="1F335E"/>
                </a:solidFill>
                <a:latin typeface="Muli Light" panose="00000400000000000000" pitchFamily="2" charset="-18"/>
                <a:cs typeface="Times New Roman" panose="02020603050405020304" pitchFamily="18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hu-HU" sz="2400" dirty="0"/>
              <a:t>Kizárólag a …@stud.uni-corvinus.hu-s e-mail címről érkező e-mailekkel fogunk foglalkozni! </a:t>
            </a:r>
            <a:br>
              <a:rPr lang="hu-HU" sz="2400" dirty="0"/>
            </a:br>
            <a:r>
              <a:rPr lang="hu-HU" sz="2400" dirty="0"/>
              <a:t>A „tárgy”-ba mindig írjátok be a Neptun kódotokat, a témát (tanulmányi vagy szerződéssel kapcsolatos) és a szakotokat</a:t>
            </a:r>
          </a:p>
        </p:txBody>
      </p:sp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32AC17A8-F5D6-4EA6-85DF-B7EE9D2CA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3" y="6431748"/>
            <a:ext cx="1553478" cy="3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66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133439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kültéri, személy, kerítés, férfi látható&#10;&#10;Automatikusan generált leírás">
            <a:extLst>
              <a:ext uri="{FF2B5EF4-FFF2-40B4-BE49-F238E27FC236}">
                <a16:creationId xmlns:a16="http://schemas.microsoft.com/office/drawing/2014/main" id="{188E854D-8396-4690-8755-2554EFC9A0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" r="16835" b="207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8D7DCBB1-8F7A-478B-A6AF-DF2D62027BC9}"/>
              </a:ext>
            </a:extLst>
          </p:cNvPr>
          <p:cNvSpPr txBox="1">
            <a:spLocks/>
          </p:cNvSpPr>
          <p:nvPr/>
        </p:nvSpPr>
        <p:spPr>
          <a:xfrm>
            <a:off x="371093" y="937329"/>
            <a:ext cx="3712020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5600" b="1" kern="1200">
                <a:solidFill>
                  <a:srgbClr val="FBCB4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3000" dirty="0" err="1">
                <a:solidFill>
                  <a:srgbClr val="002E65"/>
                </a:solidFill>
                <a:latin typeface="+mj-lt"/>
                <a:cs typeface="+mj-cs"/>
              </a:rPr>
              <a:t>Külföldi</a:t>
            </a:r>
            <a:r>
              <a:rPr lang="en-US" sz="3000" dirty="0">
                <a:solidFill>
                  <a:srgbClr val="002E65"/>
                </a:solidFill>
                <a:latin typeface="+mj-lt"/>
                <a:cs typeface="+mj-cs"/>
              </a:rPr>
              <a:t> </a:t>
            </a:r>
            <a:r>
              <a:rPr lang="en-US" sz="3000" dirty="0" err="1">
                <a:solidFill>
                  <a:srgbClr val="002E65"/>
                </a:solidFill>
                <a:latin typeface="+mj-lt"/>
                <a:cs typeface="+mj-cs"/>
              </a:rPr>
              <a:t>tanulmányi</a:t>
            </a:r>
            <a:r>
              <a:rPr lang="en-US" sz="3000" dirty="0">
                <a:solidFill>
                  <a:srgbClr val="002E65"/>
                </a:solidFill>
                <a:latin typeface="+mj-lt"/>
                <a:cs typeface="+mj-cs"/>
              </a:rPr>
              <a:t> </a:t>
            </a:r>
            <a:r>
              <a:rPr lang="en-US" sz="3000" dirty="0" err="1">
                <a:solidFill>
                  <a:srgbClr val="002E65"/>
                </a:solidFill>
                <a:latin typeface="+mj-lt"/>
                <a:cs typeface="+mj-cs"/>
              </a:rPr>
              <a:t>félév</a:t>
            </a:r>
            <a:r>
              <a:rPr lang="en-US" sz="3000" dirty="0">
                <a:solidFill>
                  <a:srgbClr val="002E65"/>
                </a:solidFill>
                <a:latin typeface="+mj-lt"/>
                <a:cs typeface="+mj-cs"/>
              </a:rPr>
              <a:t> – </a:t>
            </a:r>
            <a:r>
              <a:rPr lang="en-US" sz="3000" dirty="0" err="1">
                <a:solidFill>
                  <a:srgbClr val="002E65"/>
                </a:solidFill>
                <a:latin typeface="+mj-lt"/>
                <a:cs typeface="+mj-cs"/>
              </a:rPr>
              <a:t>Miért</a:t>
            </a:r>
            <a:r>
              <a:rPr lang="en-US" sz="3000" dirty="0">
                <a:solidFill>
                  <a:srgbClr val="002E65"/>
                </a:solidFill>
                <a:latin typeface="+mj-lt"/>
                <a:cs typeface="+mj-cs"/>
              </a:rPr>
              <a:t> </a:t>
            </a:r>
            <a:r>
              <a:rPr lang="en-US" sz="3000" dirty="0" err="1">
                <a:solidFill>
                  <a:srgbClr val="002E65"/>
                </a:solidFill>
                <a:latin typeface="+mj-lt"/>
                <a:cs typeface="+mj-cs"/>
              </a:rPr>
              <a:t>érdemes</a:t>
            </a:r>
            <a:r>
              <a:rPr lang="en-US" sz="3000" dirty="0">
                <a:solidFill>
                  <a:srgbClr val="002E65"/>
                </a:solidFill>
                <a:latin typeface="+mj-lt"/>
                <a:cs typeface="+mj-cs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9464A3AC-85BA-4940-ADD4-6C33E44F0A4B}"/>
              </a:ext>
            </a:extLst>
          </p:cNvPr>
          <p:cNvSpPr txBox="1">
            <a:spLocks/>
          </p:cNvSpPr>
          <p:nvPr/>
        </p:nvSpPr>
        <p:spPr>
          <a:xfrm>
            <a:off x="371093" y="2633602"/>
            <a:ext cx="4852757" cy="38484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5600" b="1" kern="1200" baseline="0">
                <a:solidFill>
                  <a:srgbClr val="FBCB4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571500" indent="-457200">
              <a:lnSpc>
                <a:spcPct val="9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Új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ország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és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kultúra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megismerése</a:t>
            </a:r>
            <a:endParaRPr lang="en-US" sz="2600" b="0" dirty="0">
              <a:solidFill>
                <a:srgbClr val="002E65"/>
              </a:solidFill>
              <a:latin typeface="+mn-lt"/>
              <a:ea typeface="+mn-ea"/>
              <a:cs typeface="+mn-cs"/>
            </a:endParaRPr>
          </a:p>
          <a:p>
            <a:pPr marL="571500" indent="-457200">
              <a:lnSpc>
                <a:spcPct val="9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Egy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másik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egyetemen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nemzetközi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közegben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való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tanulás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élménye</a:t>
            </a:r>
            <a:endParaRPr lang="en-US" sz="2600" b="0" dirty="0">
              <a:solidFill>
                <a:srgbClr val="002E65"/>
              </a:solidFill>
              <a:latin typeface="+mn-lt"/>
              <a:ea typeface="+mn-ea"/>
              <a:cs typeface="+mn-cs"/>
            </a:endParaRPr>
          </a:p>
          <a:p>
            <a:pPr marL="571500" indent="-457200">
              <a:lnSpc>
                <a:spcPct val="9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Önállósodás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, a „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komfort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zónából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”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való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kimozdulás</a:t>
            </a:r>
            <a:endParaRPr lang="en-US" sz="2600" b="0" dirty="0">
              <a:solidFill>
                <a:srgbClr val="002E65"/>
              </a:solidFill>
              <a:latin typeface="+mn-lt"/>
              <a:ea typeface="+mn-ea"/>
              <a:cs typeface="+mn-cs"/>
            </a:endParaRPr>
          </a:p>
          <a:p>
            <a:pPr marL="571500" indent="-457200">
              <a:lnSpc>
                <a:spcPct val="9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Nemzetközi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baráti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kapcsolatok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kiépítése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akár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egy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életre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szólóan</a:t>
            </a:r>
            <a:endParaRPr lang="en-US" sz="2600" b="0" dirty="0">
              <a:solidFill>
                <a:srgbClr val="002E65"/>
              </a:solidFill>
              <a:latin typeface="+mn-lt"/>
              <a:ea typeface="+mn-ea"/>
              <a:cs typeface="+mn-cs"/>
            </a:endParaRPr>
          </a:p>
          <a:p>
            <a:pPr marL="571500" indent="-457200">
              <a:lnSpc>
                <a:spcPct val="9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Felkészülés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későbbi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karrierre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akár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itthon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akár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külföldön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marL="571500" indent="-457200">
              <a:lnSpc>
                <a:spcPct val="9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Egy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életre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szóló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0" dirty="0" err="1">
                <a:solidFill>
                  <a:srgbClr val="002E65"/>
                </a:solidFill>
                <a:latin typeface="+mn-lt"/>
                <a:ea typeface="+mn-ea"/>
                <a:cs typeface="+mn-cs"/>
              </a:rPr>
              <a:t>élmény</a:t>
            </a:r>
            <a:r>
              <a:rPr lang="en-US" sz="2600" b="0" dirty="0">
                <a:solidFill>
                  <a:srgbClr val="002E65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342900" indent="-2286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Kép 9" descr="A képen szöveg látható&#10;&#10;Automatikusan generált leírás">
            <a:extLst>
              <a:ext uri="{FF2B5EF4-FFF2-40B4-BE49-F238E27FC236}">
                <a16:creationId xmlns:a16="http://schemas.microsoft.com/office/drawing/2014/main" id="{F2B81002-A19D-47FE-A97D-BDC0552A1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3" y="6431748"/>
            <a:ext cx="1553478" cy="3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01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>
            <a:extLst>
              <a:ext uri="{FF2B5EF4-FFF2-40B4-BE49-F238E27FC236}">
                <a16:creationId xmlns:a16="http://schemas.microsoft.com/office/drawing/2014/main" id="{2EB3C810-E964-4D9B-B1C0-8C1A4CE5B4C6}"/>
              </a:ext>
            </a:extLst>
          </p:cNvPr>
          <p:cNvSpPr txBox="1">
            <a:spLocks/>
          </p:cNvSpPr>
          <p:nvPr/>
        </p:nvSpPr>
        <p:spPr>
          <a:xfrm>
            <a:off x="3580347" y="183770"/>
            <a:ext cx="5031304" cy="59060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5600" b="1" kern="1200">
                <a:solidFill>
                  <a:srgbClr val="002E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3600" dirty="0">
                <a:latin typeface="Cambria" panose="02040503050406030204" pitchFamily="18" charset="0"/>
                <a:ea typeface="Cambria" panose="02040503050406030204" pitchFamily="18" charset="0"/>
              </a:rPr>
              <a:t>Hova tudok menni?</a:t>
            </a:r>
          </a:p>
        </p:txBody>
      </p:sp>
      <p:sp>
        <p:nvSpPr>
          <p:cNvPr id="6" name="Tartalom helye 2">
            <a:extLst>
              <a:ext uri="{FF2B5EF4-FFF2-40B4-BE49-F238E27FC236}">
                <a16:creationId xmlns:a16="http://schemas.microsoft.com/office/drawing/2014/main" id="{BB891F2D-D301-4F5F-B5A8-A0AB2425EB26}"/>
              </a:ext>
            </a:extLst>
          </p:cNvPr>
          <p:cNvSpPr txBox="1">
            <a:spLocks/>
          </p:cNvSpPr>
          <p:nvPr/>
        </p:nvSpPr>
        <p:spPr>
          <a:xfrm>
            <a:off x="1393638" y="1362548"/>
            <a:ext cx="10167561" cy="462179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0" kern="1200">
                <a:solidFill>
                  <a:srgbClr val="002E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rgbClr val="4959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rgbClr val="4959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4959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4959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endParaRPr lang="hu-HU" dirty="0">
              <a:solidFill>
                <a:srgbClr val="002E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B80AEC-D7F7-459B-A9CE-3B4E39D5A3A1}"/>
              </a:ext>
            </a:extLst>
          </p:cNvPr>
          <p:cNvSpPr txBox="1"/>
          <p:nvPr/>
        </p:nvSpPr>
        <p:spPr>
          <a:xfrm>
            <a:off x="2015612" y="6174994"/>
            <a:ext cx="8160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hlinkClick r:id="rId3"/>
              </a:rPr>
              <a:t>https://corvinus.mobilitymanager.hu/intezmenyek/</a:t>
            </a:r>
            <a:r>
              <a:rPr lang="hu-HU" sz="2800" dirty="0"/>
              <a:t>? </a:t>
            </a:r>
          </a:p>
        </p:txBody>
      </p:sp>
      <p:pic>
        <p:nvPicPr>
          <p:cNvPr id="8" name="Kép 7" descr="A képen szöveg látható&#10;&#10;Automatikusan generált leírás">
            <a:extLst>
              <a:ext uri="{FF2B5EF4-FFF2-40B4-BE49-F238E27FC236}">
                <a16:creationId xmlns:a16="http://schemas.microsoft.com/office/drawing/2014/main" id="{83F3B3C5-22B1-48F6-BB81-4A25CA6FF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3" y="6431748"/>
            <a:ext cx="1553478" cy="3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26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8D7DCBB1-8F7A-478B-A6AF-DF2D62027BC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5600" b="1" kern="1200">
                <a:solidFill>
                  <a:srgbClr val="FBCB4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kern="1200" dirty="0">
                <a:solidFill>
                  <a:srgbClr val="002E65"/>
                </a:solidFill>
                <a:latin typeface="+mj-lt"/>
                <a:ea typeface="+mj-ea"/>
                <a:cs typeface="+mj-cs"/>
              </a:rPr>
              <a:t>Erasmus+   </a:t>
            </a:r>
            <a:r>
              <a:rPr lang="hu-HU" sz="4400" kern="1200" dirty="0">
                <a:solidFill>
                  <a:srgbClr val="002E65"/>
                </a:solidFill>
                <a:latin typeface="+mj-lt"/>
                <a:ea typeface="+mj-ea"/>
                <a:cs typeface="+mj-cs"/>
              </a:rPr>
              <a:t>alapelvek</a:t>
            </a:r>
          </a:p>
        </p:txBody>
      </p:sp>
      <p:graphicFrame>
        <p:nvGraphicFramePr>
          <p:cNvPr id="8" name="Tartalom helye 2">
            <a:extLst>
              <a:ext uri="{FF2B5EF4-FFF2-40B4-BE49-F238E27FC236}">
                <a16:creationId xmlns:a16="http://schemas.microsoft.com/office/drawing/2014/main" id="{8E1A119B-7D21-4D51-995B-53CA66716A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996562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198884FD-7853-429D-8635-A803301AD2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3" y="6431748"/>
            <a:ext cx="1553478" cy="3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81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>
            <a:extLst>
              <a:ext uri="{FF2B5EF4-FFF2-40B4-BE49-F238E27FC236}">
                <a16:creationId xmlns:a16="http://schemas.microsoft.com/office/drawing/2014/main" id="{2EB3C810-E964-4D9B-B1C0-8C1A4CE5B4C6}"/>
              </a:ext>
            </a:extLst>
          </p:cNvPr>
          <p:cNvSpPr txBox="1">
            <a:spLocks/>
          </p:cNvSpPr>
          <p:nvPr/>
        </p:nvSpPr>
        <p:spPr>
          <a:xfrm>
            <a:off x="5834564" y="1061091"/>
            <a:ext cx="5835354" cy="89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5600" b="1" kern="1200">
                <a:solidFill>
                  <a:srgbClr val="002E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4400" dirty="0">
                <a:latin typeface="+mj-lt"/>
                <a:cs typeface="+mj-cs"/>
              </a:rPr>
              <a:t>Erasmus+   </a:t>
            </a:r>
            <a:r>
              <a:rPr lang="en-US" sz="4400" dirty="0" err="1">
                <a:latin typeface="+mj-lt"/>
                <a:cs typeface="+mj-cs"/>
              </a:rPr>
              <a:t>ösztöndíj</a:t>
            </a:r>
            <a:endParaRPr lang="en-US" sz="4400" dirty="0">
              <a:latin typeface="+mj-lt"/>
              <a:cs typeface="+mj-cs"/>
            </a:endParaRPr>
          </a:p>
        </p:txBody>
      </p:sp>
      <p:sp>
        <p:nvSpPr>
          <p:cNvPr id="6" name="Tartalom helye 2">
            <a:extLst>
              <a:ext uri="{FF2B5EF4-FFF2-40B4-BE49-F238E27FC236}">
                <a16:creationId xmlns:a16="http://schemas.microsoft.com/office/drawing/2014/main" id="{BB891F2D-D301-4F5F-B5A8-A0AB2425EB26}"/>
              </a:ext>
            </a:extLst>
          </p:cNvPr>
          <p:cNvSpPr txBox="1">
            <a:spLocks/>
          </p:cNvSpPr>
          <p:nvPr/>
        </p:nvSpPr>
        <p:spPr>
          <a:xfrm>
            <a:off x="4803806" y="2276759"/>
            <a:ext cx="6522080" cy="4154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0" kern="1200">
                <a:solidFill>
                  <a:srgbClr val="002E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rgbClr val="4959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rgbClr val="4959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4959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4959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285750" algn="l">
              <a:lnSpc>
                <a:spcPct val="9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600" b="1" dirty="0" err="1">
                <a:latin typeface="+mn-lt"/>
                <a:cs typeface="+mn-cs"/>
              </a:rPr>
              <a:t>anyagi</a:t>
            </a:r>
            <a:r>
              <a:rPr lang="en-US" sz="1600" b="1" dirty="0">
                <a:latin typeface="+mn-lt"/>
                <a:cs typeface="+mn-cs"/>
              </a:rPr>
              <a:t> </a:t>
            </a:r>
            <a:r>
              <a:rPr lang="en-US" sz="1600" b="1" dirty="0" err="1">
                <a:latin typeface="+mn-lt"/>
                <a:cs typeface="+mn-cs"/>
              </a:rPr>
              <a:t>támogatás</a:t>
            </a:r>
            <a:r>
              <a:rPr lang="en-US" sz="1600" b="1" dirty="0">
                <a:latin typeface="+mn-lt"/>
                <a:cs typeface="+mn-cs"/>
              </a:rPr>
              <a:t> – </a:t>
            </a:r>
            <a:r>
              <a:rPr lang="en-US" sz="1600" b="1" dirty="0" err="1">
                <a:latin typeface="+mn-lt"/>
                <a:cs typeface="+mn-cs"/>
              </a:rPr>
              <a:t>hozzájárulás</a:t>
            </a:r>
            <a:r>
              <a:rPr lang="en-US" sz="1600" b="1" dirty="0">
                <a:latin typeface="+mn-lt"/>
                <a:cs typeface="+mn-cs"/>
              </a:rPr>
              <a:t> a </a:t>
            </a:r>
            <a:r>
              <a:rPr lang="en-US" sz="1600" b="1" dirty="0" err="1">
                <a:latin typeface="+mn-lt"/>
                <a:cs typeface="+mn-cs"/>
              </a:rPr>
              <a:t>költségekhez</a:t>
            </a:r>
            <a:r>
              <a:rPr lang="en-US" sz="1600" b="1" dirty="0">
                <a:latin typeface="+mn-lt"/>
                <a:cs typeface="+mn-cs"/>
              </a:rPr>
              <a:t>,  de </a:t>
            </a:r>
            <a:r>
              <a:rPr lang="en-US" sz="1600" b="1" dirty="0" err="1">
                <a:latin typeface="+mn-lt"/>
                <a:cs typeface="+mn-cs"/>
              </a:rPr>
              <a:t>nem</a:t>
            </a:r>
            <a:r>
              <a:rPr lang="en-US" sz="1600" b="1" dirty="0">
                <a:latin typeface="+mn-lt"/>
                <a:cs typeface="+mn-cs"/>
              </a:rPr>
              <a:t> </a:t>
            </a:r>
            <a:r>
              <a:rPr lang="en-US" sz="1600" b="1" dirty="0" err="1">
                <a:latin typeface="+mn-lt"/>
                <a:cs typeface="+mn-cs"/>
              </a:rPr>
              <a:t>fedez</a:t>
            </a:r>
            <a:r>
              <a:rPr lang="en-US" sz="1600" b="1" dirty="0">
                <a:latin typeface="+mn-lt"/>
                <a:cs typeface="+mn-cs"/>
              </a:rPr>
              <a:t> </a:t>
            </a:r>
            <a:r>
              <a:rPr lang="en-US" sz="1600" b="1" dirty="0" err="1">
                <a:latin typeface="+mn-lt"/>
                <a:cs typeface="+mn-cs"/>
              </a:rPr>
              <a:t>mindent</a:t>
            </a:r>
            <a:r>
              <a:rPr lang="en-US" sz="1600" b="1" dirty="0">
                <a:latin typeface="+mn-lt"/>
                <a:cs typeface="+mn-cs"/>
              </a:rPr>
              <a:t>!</a:t>
            </a:r>
          </a:p>
          <a:p>
            <a:pPr marL="400050" indent="-285750" algn="l">
              <a:lnSpc>
                <a:spcPct val="9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+mn-lt"/>
                <a:cs typeface="+mn-cs"/>
              </a:rPr>
              <a:t> 470-520 € / </a:t>
            </a:r>
            <a:r>
              <a:rPr lang="en-US" sz="1600" b="1" dirty="0" err="1">
                <a:latin typeface="+mn-lt"/>
                <a:cs typeface="+mn-cs"/>
              </a:rPr>
              <a:t>hó</a:t>
            </a:r>
            <a:endParaRPr lang="en-US" sz="1600" b="1" dirty="0">
              <a:latin typeface="+mn-lt"/>
              <a:cs typeface="+mn-cs"/>
            </a:endParaRPr>
          </a:p>
          <a:p>
            <a:pPr marL="857250" lvl="1" indent="-285750">
              <a:lnSpc>
                <a:spcPct val="9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országonként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változó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/ 3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kategória</a:t>
            </a:r>
            <a:endParaRPr lang="en-US" sz="1600" dirty="0">
              <a:solidFill>
                <a:srgbClr val="002E65"/>
              </a:solidFill>
              <a:latin typeface="+mn-lt"/>
              <a:cs typeface="+mn-cs"/>
            </a:endParaRPr>
          </a:p>
          <a:p>
            <a:pPr marL="857250" lvl="1" indent="-285750">
              <a:lnSpc>
                <a:spcPct val="9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napi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elszámolás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ténylegesen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kint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töltött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idő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(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napok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száma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)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alapján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–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minden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hónap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egységesen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30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napos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!</a:t>
            </a:r>
          </a:p>
          <a:p>
            <a:pPr marL="400050" indent="-285750" algn="l">
              <a:lnSpc>
                <a:spcPct val="9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+mn-lt"/>
                <a:cs typeface="+mn-cs"/>
              </a:rPr>
              <a:t> </a:t>
            </a:r>
            <a:r>
              <a:rPr lang="en-US" sz="1600" b="1" dirty="0" err="1">
                <a:latin typeface="+mn-lt"/>
                <a:cs typeface="+mn-cs"/>
              </a:rPr>
              <a:t>kiegészítő</a:t>
            </a:r>
            <a:r>
              <a:rPr lang="en-US" sz="1600" b="1" dirty="0">
                <a:latin typeface="+mn-lt"/>
                <a:cs typeface="+mn-cs"/>
              </a:rPr>
              <a:t> </a:t>
            </a:r>
            <a:r>
              <a:rPr lang="en-US" sz="1600" b="1" dirty="0" err="1">
                <a:latin typeface="+mn-lt"/>
                <a:cs typeface="+mn-cs"/>
              </a:rPr>
              <a:t>támogatás</a:t>
            </a:r>
            <a:r>
              <a:rPr lang="en-US" sz="1600" b="1" dirty="0">
                <a:latin typeface="+mn-lt"/>
                <a:cs typeface="+mn-cs"/>
              </a:rPr>
              <a:t> </a:t>
            </a:r>
            <a:r>
              <a:rPr lang="en-US" sz="1600" b="1" dirty="0" err="1">
                <a:latin typeface="+mn-lt"/>
                <a:cs typeface="+mn-cs"/>
              </a:rPr>
              <a:t>lehetősége</a:t>
            </a:r>
            <a:r>
              <a:rPr lang="en-US" sz="1600" b="1" dirty="0">
                <a:latin typeface="+mn-lt"/>
                <a:cs typeface="+mn-cs"/>
              </a:rPr>
              <a:t>: </a:t>
            </a:r>
          </a:p>
          <a:p>
            <a:pPr marL="1314450" lvl="2" indent="-285750">
              <a:lnSpc>
                <a:spcPct val="9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szociális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helyzet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alapján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: + 200 € /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hó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támogatás</a:t>
            </a:r>
            <a:endParaRPr lang="en-US" sz="1600" dirty="0">
              <a:solidFill>
                <a:srgbClr val="002E65"/>
              </a:solidFill>
              <a:latin typeface="+mn-lt"/>
              <a:cs typeface="+mn-cs"/>
            </a:endParaRPr>
          </a:p>
          <a:p>
            <a:pPr marL="1314450" lvl="2" indent="-285750">
              <a:lnSpc>
                <a:spcPct val="9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fogyatékkal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élő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vagy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tartósan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beteg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hallgatók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számára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felmerülő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rendkívüli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költségeikre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: + X € /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hó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támogatás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(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Orvosi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bizottság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bírálja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el)</a:t>
            </a:r>
          </a:p>
          <a:p>
            <a:pPr marL="1314450" lvl="2" indent="-285750">
              <a:lnSpc>
                <a:spcPct val="9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HSZB -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Külföldi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részképzési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támogatás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: + 200 € /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hó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600" dirty="0" err="1">
                <a:solidFill>
                  <a:srgbClr val="002E65"/>
                </a:solidFill>
                <a:latin typeface="+mn-lt"/>
                <a:cs typeface="+mn-cs"/>
              </a:rPr>
              <a:t>támogatás</a:t>
            </a:r>
            <a:r>
              <a:rPr lang="en-US" sz="1600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</a:p>
        </p:txBody>
      </p:sp>
      <p:pic>
        <p:nvPicPr>
          <p:cNvPr id="3" name="Kép 2" descr="A képen csavar látható&#10;&#10;Automatikusan generált leírás">
            <a:extLst>
              <a:ext uri="{FF2B5EF4-FFF2-40B4-BE49-F238E27FC236}">
                <a16:creationId xmlns:a16="http://schemas.microsoft.com/office/drawing/2014/main" id="{8032E146-13A1-4BA1-9F13-C9A404913B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4C6E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8AF91E41-EB6D-4DAE-BACD-342CB7458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3" y="6431748"/>
            <a:ext cx="1553478" cy="3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00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B8B19260-F7D4-43CB-A840-6B1CBF0C9113}"/>
              </a:ext>
            </a:extLst>
          </p:cNvPr>
          <p:cNvSpPr txBox="1"/>
          <p:nvPr/>
        </p:nvSpPr>
        <p:spPr>
          <a:xfrm>
            <a:off x="933790" y="4244788"/>
            <a:ext cx="98073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sz="2400" b="1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Erasmus+ partneregyetem esetén Erasmus+ ösztöndíj státusz automatikusan elnyerhető.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sz="2400" b="1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Nem Erasmus+ mobilitás (tengerentúl, bilaterális partner) esetén nincs alaptámogatás</a:t>
            </a:r>
            <a:br>
              <a:rPr lang="hu-HU" sz="2400" b="1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lang="hu-HU" sz="2400" b="1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  <a:sym typeface="Wingdings" panose="05000000000000000000" pitchFamily="2" charset="2"/>
              </a:rPr>
              <a:t> Campus </a:t>
            </a:r>
            <a:r>
              <a:rPr lang="hu-HU" sz="2400" b="1" dirty="0" err="1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  <a:sym typeface="Wingdings" panose="05000000000000000000" pitchFamily="2" charset="2"/>
              </a:rPr>
              <a:t>Mundi</a:t>
            </a:r>
            <a:r>
              <a:rPr lang="hu-HU" sz="2400" b="1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  <a:sym typeface="Wingdings" panose="05000000000000000000" pitchFamily="2" charset="2"/>
              </a:rPr>
              <a:t> pályázási lehetőség  de nem garantált!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0BBC8511-61FC-44EB-9DD4-82478352C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312276"/>
            <a:ext cx="9404723" cy="669911"/>
          </a:xfrm>
        </p:spPr>
        <p:txBody>
          <a:bodyPr/>
          <a:lstStyle/>
          <a:p>
            <a:pPr algn="ctr"/>
            <a:r>
              <a:rPr lang="hu-HU" sz="3600" b="1" dirty="0"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Erasmus+ támogatás mértéke</a:t>
            </a:r>
            <a:endParaRPr lang="hu-HU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ED0E0B0-1CF6-43A2-B924-8AB034A86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59" y="1223700"/>
            <a:ext cx="9290280" cy="2793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Kép 7" descr="A képen szöveg látható&#10;&#10;Automatikusan generált leírás">
            <a:extLst>
              <a:ext uri="{FF2B5EF4-FFF2-40B4-BE49-F238E27FC236}">
                <a16:creationId xmlns:a16="http://schemas.microsoft.com/office/drawing/2014/main" id="{5525A424-BC50-4B43-9254-A527555C6E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3" y="6431748"/>
            <a:ext cx="1553478" cy="3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47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42" t="695" r="19252" b="483"/>
          <a:stretch/>
        </p:blipFill>
        <p:spPr>
          <a:xfrm>
            <a:off x="7170234" y="0"/>
            <a:ext cx="5021765" cy="68580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82168" y="432939"/>
            <a:ext cx="1139279" cy="119531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63118" y="5271639"/>
            <a:ext cx="1139279" cy="1195310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BE6BA7EE-7BD4-4640-A8FF-CFA5CC44CA9E}"/>
              </a:ext>
            </a:extLst>
          </p:cNvPr>
          <p:cNvSpPr txBox="1">
            <a:spLocks/>
          </p:cNvSpPr>
          <p:nvPr/>
        </p:nvSpPr>
        <p:spPr>
          <a:xfrm>
            <a:off x="1859688" y="408617"/>
            <a:ext cx="4773429" cy="62197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5600" b="1" kern="1200">
                <a:solidFill>
                  <a:srgbClr val="002E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360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Pályázási folyamat 1.</a:t>
            </a:r>
            <a:endParaRPr lang="hu-HU" sz="3600" dirty="0">
              <a:solidFill>
                <a:schemeClr val="accent2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B1ABDAAC-0FE6-497E-9F10-ED2DA37E301F}"/>
              </a:ext>
            </a:extLst>
          </p:cNvPr>
          <p:cNvSpPr txBox="1">
            <a:spLocks/>
          </p:cNvSpPr>
          <p:nvPr/>
        </p:nvSpPr>
        <p:spPr>
          <a:xfrm>
            <a:off x="760491" y="1209385"/>
            <a:ext cx="5967207" cy="4747795"/>
          </a:xfrm>
          <a:prstGeom prst="rect">
            <a:avLst/>
          </a:prstGeom>
        </p:spPr>
        <p:txBody>
          <a:bodyPr vert="horz" lIns="0" tIns="0" rIns="0" bIns="0" rtlCol="0" anchor="t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0" kern="1200" baseline="0">
                <a:solidFill>
                  <a:srgbClr val="FBCB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rgbClr val="4959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rgbClr val="4959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4959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4959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hu-HU" dirty="0">
                <a:solidFill>
                  <a:srgbClr val="002E65"/>
                </a:solidFill>
                <a:latin typeface="Showcard Gothic" panose="04020904020102020604" pitchFamily="82" charset="0"/>
              </a:rPr>
            </a:br>
            <a:r>
              <a:rPr lang="hu-HU" sz="3000" b="1" dirty="0">
                <a:solidFill>
                  <a:srgbClr val="ED43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2020. november 9. </a:t>
            </a:r>
            <a:r>
              <a:rPr lang="hu-HU" dirty="0">
                <a:solidFill>
                  <a:srgbClr val="ED43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péntek reggel 9:00 óra –  </a:t>
            </a:r>
            <a:r>
              <a:rPr lang="hu-HU" sz="3000" b="1" dirty="0">
                <a:solidFill>
                  <a:srgbClr val="ED43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2020. november 20-ig</a:t>
            </a:r>
            <a:r>
              <a:rPr lang="hu-HU" dirty="0">
                <a:solidFill>
                  <a:srgbClr val="ED43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hétfő 12:00 óra</a:t>
            </a:r>
            <a:br>
              <a:rPr lang="hu-HU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hu-HU" dirty="0">
              <a:solidFill>
                <a:srgbClr val="002E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hu-HU" b="1" i="1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Online regisztráció </a:t>
            </a:r>
            <a:r>
              <a:rPr lang="hu-HU" b="1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és online pályázati űrlap kitöltése: </a:t>
            </a:r>
          </a:p>
          <a:p>
            <a:r>
              <a:rPr lang="hu-HU" b="1" u="sng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http://mobilitas.uni-corvinus.hu</a:t>
            </a:r>
            <a:endParaRPr lang="hu-HU" b="1" u="sng" dirty="0">
              <a:solidFill>
                <a:srgbClr val="002E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hu-HU" dirty="0" err="1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Neptunon</a:t>
            </a:r>
            <a:r>
              <a:rPr lang="hu-HU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keresztül való jelentkezés (</a:t>
            </a:r>
            <a:r>
              <a:rPr lang="hu-HU" dirty="0" err="1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Neptun</a:t>
            </a:r>
            <a:r>
              <a:rPr lang="hu-HU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/kérvények)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hu-HU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Rangsorok, pontszámok, helyek kiosztása: várhatóan 2021. február végén – március eleje 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hu-HU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Eredmények kihirdetése: 2021. március elején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endParaRPr lang="hu-HU" dirty="0">
              <a:solidFill>
                <a:srgbClr val="002E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E9694F8D-3B69-4E89-8378-DA88849507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3" y="6431748"/>
            <a:ext cx="1553478" cy="310369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BDCC5F1B-39DD-437E-A6F2-4F57A3B556B0}"/>
              </a:ext>
            </a:extLst>
          </p:cNvPr>
          <p:cNvSpPr txBox="1"/>
          <p:nvPr/>
        </p:nvSpPr>
        <p:spPr>
          <a:xfrm>
            <a:off x="2510884" y="5694380"/>
            <a:ext cx="5021765" cy="892552"/>
          </a:xfrm>
          <a:prstGeom prst="rect">
            <a:avLst/>
          </a:prstGeom>
          <a:solidFill>
            <a:srgbClr val="A9D5FC"/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defRPr sz="1400" b="1">
                <a:solidFill>
                  <a:srgbClr val="1F335E"/>
                </a:solidFill>
                <a:latin typeface="Muli Light" panose="00000400000000000000" pitchFamily="2" charset="-18"/>
                <a:cs typeface="Times New Roman" panose="02020603050405020304" pitchFamily="18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hu-HU" sz="2600" dirty="0"/>
              <a:t>ELTÉRŐ PONTSZÁMÍTÁS ELSŐ ÉS FELSŐBB ÉVESEKNEK!</a:t>
            </a:r>
          </a:p>
        </p:txBody>
      </p:sp>
    </p:spTree>
    <p:extLst>
      <p:ext uri="{BB962C8B-B14F-4D97-AF65-F5344CB8AC3E}">
        <p14:creationId xmlns:p14="http://schemas.microsoft.com/office/powerpoint/2010/main" val="115950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39AB947-785D-482B-A71B-C1C825A20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468A839C-B241-4F23-9A1D-CBCAFE6F5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AF68CAD5-0452-48EC-94D8-91ED8F5EB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BE6BA7EE-7BD4-4640-A8FF-CFA5CC44CA9E}"/>
              </a:ext>
            </a:extLst>
          </p:cNvPr>
          <p:cNvSpPr txBox="1">
            <a:spLocks/>
          </p:cNvSpPr>
          <p:nvPr/>
        </p:nvSpPr>
        <p:spPr>
          <a:xfrm>
            <a:off x="438912" y="859536"/>
            <a:ext cx="4837176" cy="11704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5600" b="1" kern="1200">
                <a:solidFill>
                  <a:srgbClr val="002E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400" dirty="0" err="1">
                <a:latin typeface="+mj-lt"/>
                <a:cs typeface="+mj-cs"/>
              </a:rPr>
              <a:t>Pályázási</a:t>
            </a:r>
            <a:r>
              <a:rPr lang="en-US" sz="3400" dirty="0">
                <a:latin typeface="+mj-lt"/>
                <a:cs typeface="+mj-cs"/>
              </a:rPr>
              <a:t> </a:t>
            </a:r>
            <a:r>
              <a:rPr lang="en-US" sz="3400" dirty="0" err="1">
                <a:latin typeface="+mj-lt"/>
                <a:cs typeface="+mj-cs"/>
              </a:rPr>
              <a:t>folyamat</a:t>
            </a:r>
            <a:r>
              <a:rPr lang="en-US" sz="3400" dirty="0">
                <a:latin typeface="+mj-lt"/>
                <a:cs typeface="+mj-cs"/>
              </a:rPr>
              <a:t> 2.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9F292F-513F-4E95-9E51-6B736F17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03236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A52E0E-6908-496E-BB67-DDBF1EEC3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92" y="2185062"/>
            <a:ext cx="49377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B1ABDAAC-0FE6-497E-9F10-ED2DA37E301F}"/>
              </a:ext>
            </a:extLst>
          </p:cNvPr>
          <p:cNvSpPr txBox="1">
            <a:spLocks/>
          </p:cNvSpPr>
          <p:nvPr/>
        </p:nvSpPr>
        <p:spPr>
          <a:xfrm>
            <a:off x="438912" y="2397486"/>
            <a:ext cx="4837176" cy="2820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0" kern="1200" baseline="0">
                <a:solidFill>
                  <a:srgbClr val="FBCB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rgbClr val="4959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rgbClr val="4959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4959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4959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28575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endParaRPr lang="en-US" sz="1500" b="1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514350" indent="-28575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500" b="1" dirty="0" err="1">
                <a:solidFill>
                  <a:srgbClr val="002E65"/>
                </a:solidFill>
                <a:latin typeface="+mn-lt"/>
                <a:cs typeface="+mn-cs"/>
              </a:rPr>
              <a:t>Csak</a:t>
            </a:r>
            <a:r>
              <a:rPr lang="en-US" sz="1500" b="1" dirty="0">
                <a:solidFill>
                  <a:srgbClr val="002E65"/>
                </a:solidFill>
                <a:latin typeface="+mn-lt"/>
                <a:cs typeface="+mn-cs"/>
              </a:rPr>
              <a:t> a </a:t>
            </a:r>
            <a:r>
              <a:rPr lang="en-US" sz="1500" b="1" dirty="0" err="1">
                <a:solidFill>
                  <a:srgbClr val="002E65"/>
                </a:solidFill>
                <a:latin typeface="+mn-lt"/>
                <a:cs typeface="+mn-cs"/>
              </a:rPr>
              <a:t>Neptunban</a:t>
            </a:r>
            <a:r>
              <a:rPr lang="en-US" sz="1500" b="1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500" b="1" dirty="0" err="1">
                <a:solidFill>
                  <a:srgbClr val="002E65"/>
                </a:solidFill>
                <a:latin typeface="+mn-lt"/>
                <a:cs typeface="+mn-cs"/>
              </a:rPr>
              <a:t>szereplő</a:t>
            </a:r>
            <a:r>
              <a:rPr lang="en-US" sz="1500" b="1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500" b="1" dirty="0" err="1">
                <a:solidFill>
                  <a:srgbClr val="002E65"/>
                </a:solidFill>
                <a:latin typeface="+mn-lt"/>
                <a:cs typeface="+mn-cs"/>
              </a:rPr>
              <a:t>nyelvvizsgákból</a:t>
            </a:r>
            <a:r>
              <a:rPr lang="en-US" sz="1500" b="1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500" b="1" dirty="0" err="1">
                <a:solidFill>
                  <a:srgbClr val="002E65"/>
                </a:solidFill>
                <a:latin typeface="+mn-lt"/>
                <a:cs typeface="+mn-cs"/>
              </a:rPr>
              <a:t>lesz</a:t>
            </a:r>
            <a:r>
              <a:rPr lang="en-US" sz="1500" b="1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500" b="1" dirty="0" err="1">
                <a:solidFill>
                  <a:srgbClr val="002E65"/>
                </a:solidFill>
                <a:latin typeface="+mn-lt"/>
                <a:cs typeface="+mn-cs"/>
              </a:rPr>
              <a:t>pontszámítás</a:t>
            </a:r>
            <a:r>
              <a:rPr lang="en-US" sz="1500" b="1" dirty="0">
                <a:solidFill>
                  <a:srgbClr val="002E65"/>
                </a:solidFill>
                <a:latin typeface="+mn-lt"/>
                <a:cs typeface="+mn-cs"/>
              </a:rPr>
              <a:t>! (ÚJ)</a:t>
            </a:r>
            <a:endParaRPr lang="hu-HU" sz="1500" b="1" dirty="0">
              <a:solidFill>
                <a:srgbClr val="002E65"/>
              </a:solidFill>
              <a:latin typeface="+mn-lt"/>
              <a:cs typeface="+mn-cs"/>
            </a:endParaRPr>
          </a:p>
          <a:p>
            <a:pPr marL="971550" lvl="1" indent="-28575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rgbClr val="002E65"/>
                </a:solidFill>
                <a:latin typeface="+mn-lt"/>
                <a:cs typeface="+mn-cs"/>
              </a:rPr>
              <a:t>TOEFL </a:t>
            </a:r>
            <a:r>
              <a:rPr lang="en-US" sz="1400" b="1" dirty="0" err="1">
                <a:solidFill>
                  <a:srgbClr val="002E65"/>
                </a:solidFill>
                <a:latin typeface="+mn-lt"/>
                <a:cs typeface="+mn-cs"/>
              </a:rPr>
              <a:t>és</a:t>
            </a:r>
            <a:r>
              <a:rPr lang="en-US" sz="1400" b="1" dirty="0">
                <a:solidFill>
                  <a:srgbClr val="002E65"/>
                </a:solidFill>
                <a:latin typeface="+mn-lt"/>
                <a:cs typeface="+mn-cs"/>
              </a:rPr>
              <a:t> IELTS a </a:t>
            </a:r>
            <a:r>
              <a:rPr lang="en-US" sz="1400" b="1" dirty="0" err="1">
                <a:solidFill>
                  <a:srgbClr val="002E65"/>
                </a:solidFill>
                <a:latin typeface="+mn-lt"/>
                <a:cs typeface="+mn-cs"/>
              </a:rPr>
              <a:t>kiadástól</a:t>
            </a:r>
            <a:r>
              <a:rPr lang="en-US" sz="1400" b="1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400" b="1" dirty="0" err="1">
                <a:solidFill>
                  <a:srgbClr val="002E65"/>
                </a:solidFill>
                <a:latin typeface="+mn-lt"/>
                <a:cs typeface="+mn-cs"/>
              </a:rPr>
              <a:t>számítva</a:t>
            </a:r>
            <a:r>
              <a:rPr lang="en-US" sz="1400" b="1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400" b="1" dirty="0" err="1">
                <a:solidFill>
                  <a:srgbClr val="002E65"/>
                </a:solidFill>
                <a:latin typeface="+mn-lt"/>
                <a:cs typeface="+mn-cs"/>
              </a:rPr>
              <a:t>csak</a:t>
            </a:r>
            <a:r>
              <a:rPr lang="en-US" sz="1400" b="1" dirty="0">
                <a:solidFill>
                  <a:srgbClr val="002E65"/>
                </a:solidFill>
                <a:latin typeface="+mn-lt"/>
                <a:cs typeface="+mn-cs"/>
              </a:rPr>
              <a:t> 2 </a:t>
            </a:r>
            <a:r>
              <a:rPr lang="en-US" sz="1400" b="1" dirty="0" err="1">
                <a:solidFill>
                  <a:srgbClr val="002E65"/>
                </a:solidFill>
                <a:latin typeface="+mn-lt"/>
                <a:cs typeface="+mn-cs"/>
              </a:rPr>
              <a:t>évig</a:t>
            </a:r>
            <a:r>
              <a:rPr lang="en-US" sz="1400" b="1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400" b="1" dirty="0" err="1">
                <a:solidFill>
                  <a:srgbClr val="002E65"/>
                </a:solidFill>
                <a:latin typeface="+mn-lt"/>
                <a:cs typeface="+mn-cs"/>
              </a:rPr>
              <a:t>érvényesek</a:t>
            </a:r>
            <a:r>
              <a:rPr lang="en-US" sz="1400" b="1" dirty="0">
                <a:solidFill>
                  <a:srgbClr val="002E65"/>
                </a:solidFill>
                <a:latin typeface="+mn-lt"/>
                <a:cs typeface="+mn-cs"/>
              </a:rPr>
              <a:t>!</a:t>
            </a:r>
          </a:p>
          <a:p>
            <a:pPr marL="514350" indent="-28575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500" b="1" dirty="0" err="1">
                <a:solidFill>
                  <a:srgbClr val="002E65"/>
                </a:solidFill>
                <a:latin typeface="+mn-lt"/>
                <a:cs typeface="+mn-cs"/>
              </a:rPr>
              <a:t>Pályázati</a:t>
            </a:r>
            <a:r>
              <a:rPr lang="en-US" sz="1500" b="1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500" b="1" dirty="0" err="1">
                <a:solidFill>
                  <a:srgbClr val="002E65"/>
                </a:solidFill>
                <a:latin typeface="+mn-lt"/>
                <a:cs typeface="+mn-cs"/>
              </a:rPr>
              <a:t>feltételek</a:t>
            </a:r>
            <a:r>
              <a:rPr lang="en-US" sz="1500" b="1" dirty="0">
                <a:solidFill>
                  <a:srgbClr val="002E65"/>
                </a:solidFill>
                <a:latin typeface="+mn-lt"/>
                <a:cs typeface="+mn-cs"/>
              </a:rPr>
              <a:t>, </a:t>
            </a:r>
            <a:r>
              <a:rPr lang="en-US" sz="1500" b="1" dirty="0" err="1">
                <a:solidFill>
                  <a:srgbClr val="002E65"/>
                </a:solidFill>
                <a:latin typeface="+mn-lt"/>
                <a:cs typeface="+mn-cs"/>
              </a:rPr>
              <a:t>feltöltendő</a:t>
            </a:r>
            <a:r>
              <a:rPr lang="en-US" sz="1500" b="1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500" b="1" dirty="0" err="1">
                <a:solidFill>
                  <a:srgbClr val="002E65"/>
                </a:solidFill>
                <a:latin typeface="+mn-lt"/>
                <a:cs typeface="+mn-cs"/>
              </a:rPr>
              <a:t>dokumentumok</a:t>
            </a:r>
            <a:r>
              <a:rPr lang="en-US" sz="1500" b="1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500" b="1" u="sng" dirty="0" err="1">
                <a:solidFill>
                  <a:srgbClr val="002E65"/>
                </a:solidFill>
                <a:latin typeface="+mn-lt"/>
                <a:cs typeface="+mn-cs"/>
              </a:rPr>
              <a:t>pontos</a:t>
            </a:r>
            <a:r>
              <a:rPr lang="en-US" sz="1500" b="1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500" b="1" dirty="0" err="1">
                <a:solidFill>
                  <a:srgbClr val="002E65"/>
                </a:solidFill>
                <a:latin typeface="+mn-lt"/>
                <a:cs typeface="+mn-cs"/>
              </a:rPr>
              <a:t>ismerete</a:t>
            </a:r>
            <a:r>
              <a:rPr lang="en-US" sz="1500" b="1" dirty="0">
                <a:solidFill>
                  <a:srgbClr val="002E65"/>
                </a:solidFill>
                <a:latin typeface="+mn-lt"/>
                <a:cs typeface="+mn-cs"/>
              </a:rPr>
              <a:t>.</a:t>
            </a:r>
          </a:p>
          <a:p>
            <a:pPr marL="514350" indent="-28575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500" b="1" dirty="0" err="1">
                <a:solidFill>
                  <a:srgbClr val="002E65"/>
                </a:solidFill>
                <a:latin typeface="+mn-lt"/>
                <a:cs typeface="+mn-cs"/>
              </a:rPr>
              <a:t>Határidők</a:t>
            </a:r>
            <a:r>
              <a:rPr lang="en-US" sz="1500" b="1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500" b="1" dirty="0" err="1">
                <a:solidFill>
                  <a:srgbClr val="002E65"/>
                </a:solidFill>
                <a:latin typeface="+mn-lt"/>
                <a:cs typeface="+mn-cs"/>
              </a:rPr>
              <a:t>betartása</a:t>
            </a:r>
            <a:r>
              <a:rPr lang="en-US" sz="1500" b="1" dirty="0">
                <a:solidFill>
                  <a:srgbClr val="002E65"/>
                </a:solidFill>
                <a:latin typeface="+mn-lt"/>
                <a:cs typeface="+mn-cs"/>
              </a:rPr>
              <a:t> (</a:t>
            </a:r>
            <a:r>
              <a:rPr lang="en-US" sz="1500" b="1" dirty="0" err="1">
                <a:solidFill>
                  <a:srgbClr val="002E65"/>
                </a:solidFill>
                <a:latin typeface="+mn-lt"/>
                <a:cs typeface="+mn-cs"/>
              </a:rPr>
              <a:t>jogvesztőek</a:t>
            </a:r>
            <a:r>
              <a:rPr lang="en-US" sz="1500" b="1" dirty="0">
                <a:solidFill>
                  <a:srgbClr val="002E65"/>
                </a:solidFill>
                <a:latin typeface="+mn-lt"/>
                <a:cs typeface="+mn-cs"/>
              </a:rPr>
              <a:t>!)</a:t>
            </a:r>
          </a:p>
          <a:p>
            <a:pPr marL="514350" indent="-28575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500" b="1" dirty="0">
                <a:solidFill>
                  <a:srgbClr val="002E65"/>
                </a:solidFill>
                <a:latin typeface="+mn-lt"/>
                <a:cs typeface="+mn-cs"/>
              </a:rPr>
              <a:t>Pályázott </a:t>
            </a:r>
            <a:r>
              <a:rPr lang="en-US" sz="1500" b="1" dirty="0" err="1">
                <a:solidFill>
                  <a:srgbClr val="002E65"/>
                </a:solidFill>
                <a:latin typeface="+mn-lt"/>
                <a:cs typeface="+mn-cs"/>
              </a:rPr>
              <a:t>egyetemek</a:t>
            </a:r>
            <a:r>
              <a:rPr lang="en-US" sz="1500" b="1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en-US" sz="1500" b="1" dirty="0" err="1">
                <a:solidFill>
                  <a:srgbClr val="002E65"/>
                </a:solidFill>
                <a:latin typeface="+mn-lt"/>
                <a:cs typeface="+mn-cs"/>
              </a:rPr>
              <a:t>kiválasztása</a:t>
            </a:r>
            <a:r>
              <a:rPr lang="hu-HU" sz="1500" b="1" dirty="0">
                <a:solidFill>
                  <a:srgbClr val="002E65"/>
                </a:solidFill>
                <a:latin typeface="+mn-lt"/>
                <a:cs typeface="+mn-cs"/>
              </a:rPr>
              <a:t>:</a:t>
            </a:r>
            <a:r>
              <a:rPr lang="en-US" sz="1500" b="1" dirty="0">
                <a:solidFill>
                  <a:srgbClr val="002E65"/>
                </a:solidFill>
                <a:latin typeface="+mn-lt"/>
                <a:cs typeface="+mn-cs"/>
              </a:rPr>
              <a:t> </a:t>
            </a:r>
            <a:r>
              <a:rPr lang="hu-HU" sz="1500" b="1" dirty="0">
                <a:solidFill>
                  <a:srgbClr val="002E65"/>
                </a:solidFill>
                <a:latin typeface="+mn-lt"/>
                <a:cs typeface="+mn-cs"/>
              </a:rPr>
              <a:t>Több hely is megjelölhető </a:t>
            </a:r>
            <a:r>
              <a:rPr lang="hu-HU" sz="1500" b="1" dirty="0">
                <a:solidFill>
                  <a:srgbClr val="002E65"/>
                </a:solidFill>
                <a:latin typeface="+mn-lt"/>
                <a:cs typeface="+mn-cs"/>
                <a:sym typeface="Wingdings" panose="05000000000000000000" pitchFamily="2" charset="2"/>
              </a:rPr>
              <a:t></a:t>
            </a:r>
            <a:r>
              <a:rPr lang="hu-HU" sz="1500" b="1" dirty="0">
                <a:solidFill>
                  <a:srgbClr val="002E65"/>
                </a:solidFill>
                <a:latin typeface="+mn-lt"/>
                <a:cs typeface="+mn-cs"/>
              </a:rPr>
              <a:t> preferencia sorrend! 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681912" y="5382321"/>
            <a:ext cx="1032224" cy="1082989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56530" y="558585"/>
            <a:ext cx="1082989" cy="1136251"/>
          </a:xfrm>
          <a:prstGeom prst="rect">
            <a:avLst/>
          </a:prstGeom>
        </p:spPr>
      </p:pic>
      <p:pic>
        <p:nvPicPr>
          <p:cNvPr id="4" name="Kép 3" descr="A képen aláírás, meggyújt, óra, utca látható&#10;&#10;Automatikusan generált leírás">
            <a:extLst>
              <a:ext uri="{FF2B5EF4-FFF2-40B4-BE49-F238E27FC236}">
                <a16:creationId xmlns:a16="http://schemas.microsoft.com/office/drawing/2014/main" id="{B819EBCD-D065-4C6B-A5BA-629E881C7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057" y="1763660"/>
            <a:ext cx="5284079" cy="3527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Kép 14" descr="A képen szöveg látható&#10;&#10;Automatikusan generált leírás">
            <a:extLst>
              <a:ext uri="{FF2B5EF4-FFF2-40B4-BE49-F238E27FC236}">
                <a16:creationId xmlns:a16="http://schemas.microsoft.com/office/drawing/2014/main" id="{A8121936-8BA7-4AA9-97D9-9E4A18A5D0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3" y="6431748"/>
            <a:ext cx="1553478" cy="310369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6460800B-F03F-4711-BD7E-CA478183D88C}"/>
              </a:ext>
            </a:extLst>
          </p:cNvPr>
          <p:cNvSpPr txBox="1"/>
          <p:nvPr/>
        </p:nvSpPr>
        <p:spPr>
          <a:xfrm>
            <a:off x="2223421" y="5319339"/>
            <a:ext cx="4028976" cy="1200329"/>
          </a:xfrm>
          <a:prstGeom prst="rect">
            <a:avLst/>
          </a:prstGeom>
          <a:solidFill>
            <a:srgbClr val="A9D5FC"/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defRPr sz="1400" b="1">
                <a:solidFill>
                  <a:srgbClr val="1F335E"/>
                </a:solidFill>
                <a:latin typeface="Muli Light" panose="00000400000000000000" pitchFamily="2" charset="-18"/>
                <a:cs typeface="Times New Roman" panose="02020603050405020304" pitchFamily="18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hu-HU" sz="1800" dirty="0"/>
              <a:t>Hosszabbításra van lehetőség, ha az őszi félévre nyertél el helyet! </a:t>
            </a:r>
            <a:r>
              <a:rPr lang="hu-HU" sz="1800" dirty="0">
                <a:sym typeface="Wingdings" panose="05000000000000000000" pitchFamily="2" charset="2"/>
              </a:rPr>
              <a:t> hosszabbítási kérelem határideje: nov. 30.-a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1625263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 helye 6"/>
          <p:cNvSpPr>
            <a:spLocks noGrp="1"/>
          </p:cNvSpPr>
          <p:nvPr>
            <p:ph type="body" idx="1"/>
          </p:nvPr>
        </p:nvSpPr>
        <p:spPr>
          <a:xfrm>
            <a:off x="685701" y="1769034"/>
            <a:ext cx="5049937" cy="4486911"/>
          </a:xfrm>
        </p:spPr>
        <p:txBody>
          <a:bodyPr/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hu-HU" altLang="hu-HU" sz="2200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Pályázat részei: szükséges formanyomtatványok, igazolások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hu-HU" altLang="hu-HU" sz="2200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Pontszámítás és határidők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hu-HU" altLang="hu-HU" sz="2200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külföldi intézmény honlapján vagy az adott egyetem nemzetközi irodájának segítségével!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hu-HU" altLang="hu-HU" sz="2200" b="0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Felvehető tárgyak, azok oktatási nyelve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hu-HU" altLang="hu-HU" sz="2000" b="0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Cél a K és KV tárgyak felvétele a külföldi egyetemen, de V tárgyak is elfogadhatóak.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hu-HU" altLang="hu-HU" sz="2200" b="0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Egyéb kikötések (nyelvvizsga, tanulmányi előfeltételek)</a:t>
            </a:r>
          </a:p>
        </p:txBody>
      </p:sp>
      <p:sp>
        <p:nvSpPr>
          <p:cNvPr id="8" name="Szöveg helye 7"/>
          <p:cNvSpPr>
            <a:spLocks noGrp="1"/>
          </p:cNvSpPr>
          <p:nvPr>
            <p:ph type="body" idx="10"/>
          </p:nvPr>
        </p:nvSpPr>
        <p:spPr>
          <a:xfrm>
            <a:off x="6456364" y="1769034"/>
            <a:ext cx="5003800" cy="4179093"/>
          </a:xfrm>
        </p:spPr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altLang="hu-HU" sz="2400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Itthoni operatív tanterv átgondolása – tárgyelfogadtatáshoz (min. 21 kredit!!!)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altLang="hu-HU" sz="2200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BA</a:t>
            </a:r>
            <a:endParaRPr lang="hu-HU" altLang="hu-HU" sz="2200" dirty="0">
              <a:solidFill>
                <a:srgbClr val="002E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altLang="hu-HU" sz="2200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MA</a:t>
            </a:r>
            <a:endParaRPr lang="hu-HU" altLang="hu-HU" sz="2200" dirty="0">
              <a:solidFill>
                <a:srgbClr val="002E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altLang="hu-HU" sz="2200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MBA</a:t>
            </a:r>
            <a:endParaRPr lang="hu-HU" altLang="hu-HU" sz="2200" dirty="0">
              <a:solidFill>
                <a:srgbClr val="002E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altLang="hu-HU" sz="2400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hu-HU" altLang="hu-HU" sz="2400" u="sng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legutolsó tanulmányi félévre nem</a:t>
            </a:r>
            <a:r>
              <a:rPr lang="hu-HU" altLang="hu-HU" sz="2400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célszerű mobilitást tervezni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altLang="hu-HU" sz="2400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Külföldi részképzési szabályzat és TVSZ 58.§,</a:t>
            </a:r>
            <a:r>
              <a:rPr lang="hu-HU" altLang="hu-HU" sz="2400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Erasmus </a:t>
            </a:r>
            <a:r>
              <a:rPr lang="hu-HU" altLang="hu-HU" sz="2400" dirty="0" err="1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Guide</a:t>
            </a:r>
            <a:r>
              <a:rPr lang="hu-HU" altLang="hu-HU" sz="2400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, </a:t>
            </a:r>
            <a:r>
              <a:rPr lang="hu-HU" altLang="hu-HU" sz="2400" dirty="0" err="1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Checklist</a:t>
            </a:r>
            <a:endParaRPr lang="hu-HU" altLang="hu-HU" sz="2400" dirty="0">
              <a:solidFill>
                <a:srgbClr val="002E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altLang="hu-HU" sz="2400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Verseny van a helyekért, de </a:t>
            </a:r>
            <a:r>
              <a:rPr lang="hu-HU" altLang="hu-HU" sz="2400" b="1" u="sng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mindenkiből lehet kiutazó!</a:t>
            </a:r>
            <a:endParaRPr lang="en-US" altLang="hu-HU" sz="2400" b="1" u="sng" dirty="0">
              <a:solidFill>
                <a:srgbClr val="002E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200AD5-5C0C-43D3-A3EE-AAFBA87B158A}"/>
              </a:ext>
            </a:extLst>
          </p:cNvPr>
          <p:cNvSpPr txBox="1">
            <a:spLocks/>
          </p:cNvSpPr>
          <p:nvPr/>
        </p:nvSpPr>
        <p:spPr>
          <a:xfrm>
            <a:off x="1338404" y="751438"/>
            <a:ext cx="9515192" cy="5432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400" b="1" kern="1200" baseline="0">
                <a:solidFill>
                  <a:srgbClr val="4959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hu-HU" altLang="hu-HU" sz="3800" dirty="0">
                <a:solidFill>
                  <a:srgbClr val="002E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FONTOS SZEMPONTOK A JELENTKEZÉSNÉL</a:t>
            </a:r>
            <a:endParaRPr lang="en-US" altLang="hu-HU" sz="3800" dirty="0">
              <a:solidFill>
                <a:srgbClr val="002E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F0929153-D398-470A-A88C-23175B5FE7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3" y="6431748"/>
            <a:ext cx="1553478" cy="3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76645"/>
      </p:ext>
    </p:extLst>
  </p:cSld>
  <p:clrMapOvr>
    <a:masterClrMapping/>
  </p:clrMapOvr>
</p:sld>
</file>

<file path=ppt/theme/theme1.xml><?xml version="1.0" encoding="utf-8"?>
<a:theme xmlns:a="http://schemas.openxmlformats.org/drawingml/2006/main" name="Főcímek/Elválasztók/Zárók">
  <a:themeElements>
    <a:clrScheme name="CORVINUS_PALETTE">
      <a:dk1>
        <a:srgbClr val="495999"/>
      </a:dk1>
      <a:lt1>
        <a:srgbClr val="FBCB50"/>
      </a:lt1>
      <a:dk2>
        <a:srgbClr val="002E65"/>
      </a:dk2>
      <a:lt2>
        <a:srgbClr val="A9D5FC"/>
      </a:lt2>
      <a:accent1>
        <a:srgbClr val="ED4367"/>
      </a:accent1>
      <a:accent2>
        <a:srgbClr val="FFFFFF"/>
      </a:accent2>
      <a:accent3>
        <a:srgbClr val="DADCDD"/>
      </a:accent3>
      <a:accent4>
        <a:srgbClr val="FBCB50"/>
      </a:accent4>
      <a:accent5>
        <a:srgbClr val="495999"/>
      </a:accent5>
      <a:accent6>
        <a:srgbClr val="A9D5FC"/>
      </a:accent6>
      <a:hlink>
        <a:srgbClr val="002E65"/>
      </a:hlink>
      <a:folHlink>
        <a:srgbClr val="ED436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zöveges dia_H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xt Slides_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834</Words>
  <Application>Microsoft Office PowerPoint</Application>
  <PresentationFormat>Widescreen</PresentationFormat>
  <Paragraphs>101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Cambria</vt:lpstr>
      <vt:lpstr>Muli ExtraBold</vt:lpstr>
      <vt:lpstr>Arial Black</vt:lpstr>
      <vt:lpstr>Showcard Gothic</vt:lpstr>
      <vt:lpstr>Calibri</vt:lpstr>
      <vt:lpstr>Albertus Extra Bold</vt:lpstr>
      <vt:lpstr>Muli Light</vt:lpstr>
      <vt:lpstr>Courier New</vt:lpstr>
      <vt:lpstr>Calibri Light</vt:lpstr>
      <vt:lpstr>Arial</vt:lpstr>
      <vt:lpstr>Wingdings</vt:lpstr>
      <vt:lpstr>Főcímek/Elválasztók/Zárók</vt:lpstr>
      <vt:lpstr>Szöveges dia_HU</vt:lpstr>
      <vt:lpstr>Text Slides_EN</vt:lpstr>
      <vt:lpstr>TÁJÉKOZTATÓ a 2021/22-es tanévi  Erasmus+ és Tengerentúli Tanulmányi Mobilitásokról</vt:lpstr>
      <vt:lpstr>PowerPoint Presentation</vt:lpstr>
      <vt:lpstr>PowerPoint Presentation</vt:lpstr>
      <vt:lpstr>PowerPoint Presentation</vt:lpstr>
      <vt:lpstr>PowerPoint Presentation</vt:lpstr>
      <vt:lpstr>Erasmus+ támogatás mértéke</vt:lpstr>
      <vt:lpstr>PowerPoint Presentation</vt:lpstr>
      <vt:lpstr>PowerPoint Presentation</vt:lpstr>
      <vt:lpstr>PowerPoint Presentation</vt:lpstr>
      <vt:lpstr>Milyen dokumentumokkal készüljek a  pályázatnál?</vt:lpstr>
      <vt:lpstr>Mi a teendőm, ha sikeres a pályázatom?</vt:lpstr>
      <vt:lpstr>Mi történik, ha nem sikeres a pályázatom?  Lesz még esélyem? Lesz pótpályázat?</vt:lpstr>
      <vt:lpstr>ERASMUS + SZAKMAI GYAKORLAT</vt:lpstr>
      <vt:lpstr>PowerPoint Presentation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TÁJÉKOZTATÓ a 2021/22-es tanévi  Erasmus+ és Tengerentúli Tanulmányi Mobilitásokról</dc:title>
  <dc:creator>Lévai Blanka</dc:creator>
  <cp:lastModifiedBy>Keszthelyi Doris</cp:lastModifiedBy>
  <cp:revision>6</cp:revision>
  <dcterms:created xsi:type="dcterms:W3CDTF">2020-11-04T10:14:24Z</dcterms:created>
  <dcterms:modified xsi:type="dcterms:W3CDTF">2020-11-04T13:29:30Z</dcterms:modified>
</cp:coreProperties>
</file>